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74" r:id="rId2"/>
    <p:sldId id="275" r:id="rId3"/>
    <p:sldId id="282" r:id="rId4"/>
    <p:sldId id="281" r:id="rId5"/>
    <p:sldId id="279" r:id="rId6"/>
    <p:sldId id="278" r:id="rId7"/>
    <p:sldId id="277" r:id="rId8"/>
    <p:sldId id="276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9" d="100"/>
          <a:sy n="49" d="100"/>
        </p:scale>
        <p:origin x="221" y="9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78292-2238-4689-8D24-820B1F50E99A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C52D7-C87E-4643-8393-A7169C2A3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1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1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1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4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9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8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0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7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0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4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FCFDF-E18C-4029-96EE-55B63B6BB0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D49D-4070-4FB6-9EC9-CD348FEF80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116" y="1616109"/>
            <a:ext cx="107482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ВАРИАЦИИ СТРУКТУРЫ ПОЛЯ ПОГЛОЩЕНИЯ S-ВОЛН В РАЙОНЕ СЕВЕРНОГО ТЯНЬ-ШАНЯ: ВОЗМОЖНАЯ КОРРЕЛЯЦИЯ С ВАРИАЦИЯМИ СОЛНЕЧНОЙ АКТИВНОСТИ И СИЛЬНЫМИ ЗЕМЛЕТРЯСЕНИЯМИ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Н. Соколова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 Ф. Копничев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Г. Я. Хачикян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исследовательский центр «Единая геофизическая служба Российской академии наук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 физики Земли им. О. Ю. Шмидта Российской академии наук</a:t>
            </a:r>
          </a:p>
          <a:p>
            <a:pPr algn="ctr"/>
            <a:r>
              <a:rPr lang="ru-RU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Национальный научный Центр сейсмологических наблюдений и исследований МЧС РК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36193"/>
            <a:ext cx="2702951" cy="2021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949" y="4836193"/>
            <a:ext cx="3737281" cy="20218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30" y="4836193"/>
            <a:ext cx="2856204" cy="20218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993" y="4836192"/>
            <a:ext cx="3038235" cy="20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b="4207"/>
          <a:stretch/>
        </p:blipFill>
        <p:spPr bwMode="auto">
          <a:xfrm>
            <a:off x="172457" y="1116976"/>
            <a:ext cx="6131327" cy="3988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59199" y="5102449"/>
            <a:ext cx="6096000" cy="7160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района исследований. </a:t>
            </a:r>
            <a:endParaRPr lang="en-US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Эпицентры сильнейших землетрясений: 1 – М=7.0-7.3, 2 - М≥8.0. 3 –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Заилийский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разлом. 4 - карьер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Котур-Булак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 – сейсмостанции.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719138" y="2646948"/>
            <a:ext cx="184483" cy="168442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856" y="2767264"/>
            <a:ext cx="207282" cy="195089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65913"/>
              </p:ext>
            </p:extLst>
          </p:nvPr>
        </p:nvGraphicFramePr>
        <p:xfrm>
          <a:off x="6561477" y="1254015"/>
          <a:ext cx="5327815" cy="2435352"/>
        </p:xfrm>
        <a:graphic>
          <a:graphicData uri="http://schemas.openxmlformats.org/drawingml/2006/table">
            <a:tbl>
              <a:tblPr/>
              <a:tblGrid>
                <a:gridCol w="1909668">
                  <a:extLst>
                    <a:ext uri="{9D8B030D-6E8A-4147-A177-3AD203B41FA5}">
                      <a16:colId xmlns:a16="http://schemas.microsoft.com/office/drawing/2014/main" val="2109682398"/>
                    </a:ext>
                  </a:extLst>
                </a:gridCol>
                <a:gridCol w="1187525">
                  <a:extLst>
                    <a:ext uri="{9D8B030D-6E8A-4147-A177-3AD203B41FA5}">
                      <a16:colId xmlns:a16="http://schemas.microsoft.com/office/drawing/2014/main" val="3305357733"/>
                    </a:ext>
                  </a:extLst>
                </a:gridCol>
                <a:gridCol w="850525">
                  <a:extLst>
                    <a:ext uri="{9D8B030D-6E8A-4147-A177-3AD203B41FA5}">
                      <a16:colId xmlns:a16="http://schemas.microsoft.com/office/drawing/2014/main" val="1843621735"/>
                    </a:ext>
                  </a:extLst>
                </a:gridCol>
                <a:gridCol w="786334">
                  <a:extLst>
                    <a:ext uri="{9D8B030D-6E8A-4147-A177-3AD203B41FA5}">
                      <a16:colId xmlns:a16="http://schemas.microsoft.com/office/drawing/2014/main" val="3563168500"/>
                    </a:ext>
                  </a:extLst>
                </a:gridCol>
                <a:gridCol w="593763">
                  <a:extLst>
                    <a:ext uri="{9D8B030D-6E8A-4147-A177-3AD203B41FA5}">
                      <a16:colId xmlns:a16="http://schemas.microsoft.com/office/drawing/2014/main" val="262595363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φ, с.ш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λ, в.д.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5891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Беловодское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02.08.1885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3980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Верненское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8.06.1887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76.80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1337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Чиликское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11.07.1889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78.70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1874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Кеминское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3.01.1911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42.90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76.90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64355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Кемино-Чуйское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20.06.1938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42.70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75.80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91332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Жаланаш-Тюпское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24.03.1978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42.88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78.58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7424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Сусамырское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19.08.1992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42.07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73.63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630883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891786" y="961628"/>
            <a:ext cx="62551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Сильные землетрясения в районе Северного Тянь-Шаня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08D0F-B867-01DD-E965-B9511854152A}"/>
              </a:ext>
            </a:extLst>
          </p:cNvPr>
          <p:cNvSpPr txBox="1"/>
          <p:nvPr/>
        </p:nvSpPr>
        <p:spPr>
          <a:xfrm>
            <a:off x="6413076" y="3937542"/>
            <a:ext cx="5624617" cy="285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Использовался фильтр с центральной частотой 1.25 Гц и шириной полосы 2/3 октавы. Строились огибающие S-коды по вертикальным компонентам записей, как правило, на временах t ≥ 2t</a:t>
            </a:r>
            <a:r>
              <a:rPr kumimoji="0" lang="ru-RU" sz="1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 начала излучения в очаге 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время от начала излучения в очаге,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ts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время пробега S-волны).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Эффективная добротность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Qs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определялась в предположении формирования коды однократно отраженными волнами, по формуле </a:t>
            </a: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A(t) ~exp(-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t/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)/t,                                     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Т – период колебаний.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8305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pic>
        <p:nvPicPr>
          <p:cNvPr id="8" name="Рисунок 7" descr="C:\Users\R2D4\Downloads\Карьер Котур-Булак_рисунок локализованный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6" y="1046052"/>
            <a:ext cx="3227724" cy="247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R2D4\Downloads\Карьер Котур-Булак_космоснимок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3" y="3594784"/>
            <a:ext cx="331851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05360" y="5324567"/>
            <a:ext cx="3222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Карта и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космоснимок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карьера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Котур-Булак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527" y="5673999"/>
            <a:ext cx="5329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Карьер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Котур-Булак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находится в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Алматинской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области,  имеет координаты 43.27804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с.ш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и 77.0779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в.д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его размеры в длину карьер ~800-900 м, в ширину ~ 450 м, следовательно, взрывы, произведенные на карьере можно считать эталонными событиями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GT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и использовать для исследования временных вариаций поглощения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-волн.</a:t>
            </a:r>
            <a:endParaRPr lang="ru-RU" b="1" dirty="0"/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51" y="1296648"/>
            <a:ext cx="3255129" cy="402791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282" y="1296648"/>
            <a:ext cx="2284911" cy="38370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26183" y="5463066"/>
            <a:ext cx="3165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Разрезы поля поглощения по данным станции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MDO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518469" y="5324567"/>
            <a:ext cx="2673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Разрезы поля поглощения по данным станции 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TLG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25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6" y="1005841"/>
            <a:ext cx="2263391" cy="450462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46" y="1722641"/>
            <a:ext cx="2378970" cy="35781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4019" y="5587372"/>
            <a:ext cx="532269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Огибающие коды по данным станции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MDO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Годы: 1 – 1985-86, 2 – 1989, 3 – 1990, 4 – 1992, 5 – 1994, 6 - 1995-96, 7 – 2002, 8 – 2011-13, 9 – 2014-2016, 10 – 2016-2017. Пунктир – данные за 1985-86 гг.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5981" r="3795" b="10452"/>
          <a:stretch/>
        </p:blipFill>
        <p:spPr bwMode="auto">
          <a:xfrm>
            <a:off x="6330285" y="1223878"/>
            <a:ext cx="5407286" cy="386351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30285" y="5380388"/>
            <a:ext cx="532597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параметра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Qs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станции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MDO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времени. Показаны интервалы осреднения по времени.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2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0" y="1288447"/>
            <a:ext cx="2155807" cy="369262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64" y="1192195"/>
            <a:ext cx="2316647" cy="38450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2926" y="521047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Огибающие коды по данным станции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TLG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Годы: 1 – 1990, 2 – 1992, 3 – 1993, 4 – 1994-95, 5 – 1996-97, 6 - 1998, 7 – 1999-2000, 8 – 2001, 9 – 2001-2004, 10 – 2005.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Пунктир – данные за 1990 г.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930190" y="20213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432543"/>
              </p:ext>
            </p:extLst>
          </p:nvPr>
        </p:nvGraphicFramePr>
        <p:xfrm>
          <a:off x="7098632" y="1424806"/>
          <a:ext cx="4613574" cy="330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883762" imgH="2857805" progId="Origin50.Graph">
                  <p:embed/>
                </p:oleObj>
              </mc:Choice>
              <mc:Fallback>
                <p:oleObj name="Graph" r:id="rId5" imgW="3883762" imgH="285780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14" t="3999" r="3137" b="5333"/>
                      <a:stretch>
                        <a:fillRect/>
                      </a:stretch>
                    </p:blipFill>
                    <p:spPr bwMode="auto">
                      <a:xfrm>
                        <a:off x="7098632" y="1424806"/>
                        <a:ext cx="4613574" cy="330761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840346" y="4981074"/>
            <a:ext cx="3794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параметра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Qs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от времени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8647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pic>
        <p:nvPicPr>
          <p:cNvPr id="3" name="Рисунок 2" descr="Q-W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454" y="1092096"/>
            <a:ext cx="4768734" cy="3479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 t="18510" b="22968"/>
          <a:stretch>
            <a:fillRect/>
          </a:stretch>
        </p:blipFill>
        <p:spPr bwMode="auto">
          <a:xfrm>
            <a:off x="5765950" y="1092096"/>
            <a:ext cx="5343207" cy="3383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454" y="4998753"/>
            <a:ext cx="1151232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Среднегодовые числа солнечных пятен в 21-25 солнечных циклах (черная кривая с цифрами) и среднегодовые значения добротности (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Qs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/10) на станциях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MDO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(черные круги) и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TLG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(красные треугольники); (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с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реднегодовые числа солнечных пятен (черная кривая с цифрами), </a:t>
            </a:r>
            <a:r>
              <a:rPr lang="ru-RU" sz="1600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среднегодовые значения коэффициента </a:t>
            </a:r>
            <a:r>
              <a:rPr lang="ru-RU" sz="1600" b="1" spc="-3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Лоде-Надаи</a:t>
            </a:r>
            <a:r>
              <a:rPr lang="ru-RU" sz="1600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характеризующего вид сейсмотектонической деформации в  восьми элементарных ячейках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размером 0.5°×0.5°, </a:t>
            </a:r>
            <a:r>
              <a:rPr lang="ru-RU" sz="1600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принадлежащих локальной территории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42.75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-43.5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76.5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- 78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(тонкие цветные кривые) и их осреднение (красная жирная кривая) по данным работы [Садыкова и др., 2022].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0727" y="457002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0369" y="4475747"/>
            <a:ext cx="343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4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718"/>
            <a:ext cx="12192000" cy="1005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892" y="5033311"/>
            <a:ext cx="62158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среднегодовых значений эффективной добротности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Qs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станциях MOD (черные кружки) и TLG (красные треугольники) в зависимости от среднегодового числа солнечных пятен; две черные горизонтальные линии маркируют средние значения  добротности при уровне солнечной активности ниже среднего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Qs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=1100 (слева)   и выше среднего -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Qs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600 (справа)</a:t>
            </a:r>
          </a:p>
          <a:p>
            <a:endParaRPr lang="ru-RU" dirty="0"/>
          </a:p>
        </p:txBody>
      </p:sp>
      <p:pic>
        <p:nvPicPr>
          <p:cNvPr id="5" name="Рисунок 4" descr="1990"/>
          <p:cNvPicPr/>
          <p:nvPr/>
        </p:nvPicPr>
        <p:blipFill>
          <a:blip r:embed="rId3">
            <a:lum bright="-4000" contrast="32000"/>
          </a:blip>
          <a:srcRect/>
          <a:stretch>
            <a:fillRect/>
          </a:stretch>
        </p:blipFill>
        <p:spPr bwMode="auto">
          <a:xfrm>
            <a:off x="6552161" y="1256810"/>
            <a:ext cx="5398770" cy="309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648714" y="4387875"/>
            <a:ext cx="5205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Картина напряженно-деформированного состояния среды в очаговой зоне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Байсорунского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землетрясения, произошедшего 12 ноября 1990 г., М=6.4.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Михайлова, Полешко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2009].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8" y="1018948"/>
            <a:ext cx="5010912" cy="3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4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058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4191" y="2041139"/>
            <a:ext cx="105717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районе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Заилийского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разлома наблюдаются существенные временные вариации поля поглощения в средней и нижней коре. По данным двух сейсмостанций, наиболее низкие значения параметра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Qs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имели место в 1990-1995 гг.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Существенно, что за последние 40 лет наиболее сильные землетрясения в районе Северного Тянь-Шаня произошли именно в этом промежутке времени: в 1990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Байсорунское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М=6.4) и 1992 гг.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Сусамырское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М=7.3). 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позволяет предполагать, что в зонах крупных региональных разломов существуют особо чувствительные области, которые реагируют на изменения напряженного состояния участков земной коры, связанные с подготовкой сильных землетрясений, даже расположенных на значительном удалении от таких областей (в случае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Сусамырского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землетрясения – на расстояниях ~250 км).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о вариациях поля поглощения говорят о том, что сверхчувствительность таких областей обусловлена активной миграцией глубинных флюидов в средней и нижней коре, возможно, соединяющихся по зонам крупных разломов.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5373" y="1419034"/>
            <a:ext cx="145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4415302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813</Words>
  <Application>Microsoft Office PowerPoint</Application>
  <PresentationFormat>Широкоэкранный</PresentationFormat>
  <Paragraphs>75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1_Тема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LZ</cp:lastModifiedBy>
  <cp:revision>24</cp:revision>
  <cp:lastPrinted>2026-05-18T06:44:44Z</cp:lastPrinted>
  <dcterms:created xsi:type="dcterms:W3CDTF">2023-12-18T22:53:01Z</dcterms:created>
  <dcterms:modified xsi:type="dcterms:W3CDTF">2026-05-18T21:01:57Z</dcterms:modified>
</cp:coreProperties>
</file>