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65" r:id="rId3"/>
    <p:sldId id="295" r:id="rId4"/>
    <p:sldId id="299" r:id="rId5"/>
    <p:sldId id="300" r:id="rId6"/>
    <p:sldId id="301" r:id="rId7"/>
    <p:sldId id="302" r:id="rId8"/>
    <p:sldId id="303" r:id="rId9"/>
    <p:sldId id="304" r:id="rId10"/>
    <p:sldId id="291" r:id="rId11"/>
    <p:sldId id="292" r:id="rId12"/>
    <p:sldId id="293" r:id="rId13"/>
    <p:sldId id="306" r:id="rId14"/>
    <p:sldId id="28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6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E2B9-14D0-4514-8E91-2EC073FAC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1F690-BFAC-473D-B0EE-351268BF0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1B0BC-79C1-418F-9A5B-D518FD9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6F7A-A819-458F-8C3D-6834EBEE264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1BD95-8B68-4A86-A249-E14A8DA1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F915A-E9B8-436D-9F4C-F1CEFBB0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4B9C-FF83-4E22-9657-23C166488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4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7C19-A698-4F1E-8962-FB2B7A6B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B4B2F-9AA1-450E-AF7E-123726B9E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3CA10-5AC1-4914-8C52-26B9820B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6F7A-A819-458F-8C3D-6834EBEE264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FE12E-ECF0-44CB-9902-01E18F8C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DED1A-D9A0-4A0C-BB0A-2F1B1B94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4B9C-FF83-4E22-9657-23C166488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8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6A805-97F7-4FB8-8B5A-F44954D54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F1DD1-F785-4BFB-8EB7-F1ED93BEF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6967-08F9-48BC-AA62-C8F9A82C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6F7A-A819-458F-8C3D-6834EBEE264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C24F9-83D5-4B89-9837-03612932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D25F6-884C-4129-942A-80142F4A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4B9C-FF83-4E22-9657-23C166488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2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1F22-7026-4AF0-AD3A-488F5D70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7A9FF-453E-46CB-8674-6A736D2EE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104AD-D458-49B3-9958-B4B7EEB4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6F7A-A819-458F-8C3D-6834EBEE264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4714-042C-42FB-85A2-BA7A3B26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4F941-06B1-4020-916E-64811C01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4B9C-FF83-4E22-9657-23C166488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4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19E4-B254-4E04-9756-BB835E3E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87512-73F1-4083-964C-8013386EA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3B467-7CB1-416D-A872-3DCA6C67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6F7A-A819-458F-8C3D-6834EBEE264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246D8-0139-49D2-94D9-D4C79FE7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C50D0-BF84-47E8-832D-7FE6093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4B9C-FF83-4E22-9657-23C166488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1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7097-718D-495C-B7CE-31DE1DB8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17C2-EAC2-4BBB-A481-912263823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F4D3A-B50F-4E91-867D-2ED367F1E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13666-3F0D-4CCA-8C7F-B7F66ADC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6F7A-A819-458F-8C3D-6834EBEE264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BDB05-3022-4141-B1FF-D34BD719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33421-ABB6-43CE-B7D9-F08BC927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4B9C-FF83-4E22-9657-23C166488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6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28EF-9D8B-49E9-B2FC-924599BE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5D338-972D-4424-AE0C-E807DA726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1E230-9934-4ECF-9DB5-B6B367554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97855-B8B1-4E5C-B647-EBE16A3FF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8D39B-D31A-4AFC-994B-775AEA77F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DA68F-B882-48BE-AE53-13290876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6F7A-A819-458F-8C3D-6834EBEE264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C22544-9CEB-4365-BC34-7C9FDEB8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CCBEF-1682-4383-AF88-B1495F9B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4B9C-FF83-4E22-9657-23C166488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3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C0A1-E848-498B-B60F-68BE7679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31655-B428-4372-BEA2-35CF35A0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6F7A-A819-458F-8C3D-6834EBEE264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49F39-42F5-4710-BDD1-E81BDC21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8A44D-CAF5-4FAA-827A-FA5A8974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4B9C-FF83-4E22-9657-23C166488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EB503-2FAC-475A-B167-904DCBC9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6F7A-A819-458F-8C3D-6834EBEE264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A47E1-D6B8-4D52-AFD7-9EAD3585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3D017-619D-4A7C-959B-3D8A9754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4B9C-FF83-4E22-9657-23C166488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4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E998-65D5-4298-BCF0-814E867A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2DA69-B4AE-499B-B060-E51854C98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8AEF5-A604-4904-A4AA-A2D5219D8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ACB1B-5E03-47FE-A7ED-3414BBFC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6F7A-A819-458F-8C3D-6834EBEE264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CE013-FAB2-44D4-9297-7DF58DF4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E7E4E-11BF-4960-AF40-AB9E7A86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4B9C-FF83-4E22-9657-23C166488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4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B201-893E-47D0-BE94-4EFBBED3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3E757-1751-4759-8043-0A7E839A0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69030-E496-4EC5-BAEC-568E09DA3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0543F-B92B-4C6C-9150-1FF5F168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6F7A-A819-458F-8C3D-6834EBEE264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8CF18-93C7-4EC7-905D-D5C64ECB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BF12B-A55E-4A97-8083-1218A18E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4B9C-FF83-4E22-9657-23C166488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7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5007E-F101-472D-98F9-2558EAF6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2E1E5-86C0-49BF-A5E0-90EB09903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9A0DD-BCD1-43CD-B05D-042D7719A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6F7A-A819-458F-8C3D-6834EBEE264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9C1B5-D7EC-4098-B870-750AA8F14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D09AB-0741-4BF7-BC6C-52B0744D0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E4B9C-FF83-4E22-9657-23C166488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9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C40CDA-5579-BB4C-A58A-7D3235351EC9}"/>
              </a:ext>
            </a:extLst>
          </p:cNvPr>
          <p:cNvSpPr/>
          <p:nvPr/>
        </p:nvSpPr>
        <p:spPr>
          <a:xfrm>
            <a:off x="735016" y="4751315"/>
            <a:ext cx="10812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А.А. </a:t>
            </a:r>
            <a:r>
              <a:rPr lang="ru-RU" b="1" dirty="0" smtClean="0"/>
              <a:t>Скоркина</a:t>
            </a:r>
            <a:r>
              <a:rPr lang="ru-RU" b="1" baseline="30000" dirty="0" smtClean="0"/>
              <a:t>1</a:t>
            </a:r>
            <a:r>
              <a:rPr lang="ru-RU" b="1" dirty="0" smtClean="0"/>
              <a:t>, </a:t>
            </a:r>
            <a:r>
              <a:rPr lang="ru-RU" b="1" dirty="0"/>
              <a:t>А.А. Остапчук</a:t>
            </a:r>
            <a:r>
              <a:rPr lang="ru-RU" b="1" baseline="30000" dirty="0"/>
              <a:t>2</a:t>
            </a:r>
            <a:r>
              <a:rPr lang="ru-RU" b="1" dirty="0"/>
              <a:t>, Д.В. Чебров</a:t>
            </a:r>
            <a:r>
              <a:rPr lang="ru-RU" b="1" baseline="30000" dirty="0"/>
              <a:t>3</a:t>
            </a:r>
            <a:r>
              <a:rPr lang="ru-RU" b="1" dirty="0"/>
              <a:t>, </a:t>
            </a:r>
            <a:r>
              <a:rPr lang="ru-RU" b="1" dirty="0" smtClean="0"/>
              <a:t>П.Н</a:t>
            </a:r>
            <a:r>
              <a:rPr lang="ru-RU" b="1" dirty="0"/>
              <a:t>. Шебалин</a:t>
            </a:r>
            <a:r>
              <a:rPr lang="ru-RU" b="1" baseline="30000" dirty="0"/>
              <a:t>1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6405647-5EAC-2A47-AF13-F05ED9807D72}"/>
              </a:ext>
            </a:extLst>
          </p:cNvPr>
          <p:cNvSpPr/>
          <p:nvPr/>
        </p:nvSpPr>
        <p:spPr>
          <a:xfrm>
            <a:off x="1" y="2413150"/>
            <a:ext cx="12192000" cy="2113072"/>
          </a:xfrm>
          <a:prstGeom prst="rect">
            <a:avLst/>
          </a:prstGeom>
          <a:solidFill>
            <a:srgbClr val="061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E36D50B-4E32-B046-8EFF-34C0B81CC619}"/>
              </a:ext>
            </a:extLst>
          </p:cNvPr>
          <p:cNvSpPr/>
          <p:nvPr/>
        </p:nvSpPr>
        <p:spPr>
          <a:xfrm>
            <a:off x="2294792" y="848707"/>
            <a:ext cx="9530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«Триггерные эффекты в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геосистемах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100-летию со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дня рождения профессора В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Родионова 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00F033-A3F9-9547-AA87-B0A5FECD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38" y="363249"/>
            <a:ext cx="1067559" cy="174691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72AB2D8-A801-6027-30B5-F8894D2B8FCB}"/>
              </a:ext>
            </a:extLst>
          </p:cNvPr>
          <p:cNvSpPr txBox="1">
            <a:spLocks/>
          </p:cNvSpPr>
          <p:nvPr/>
        </p:nvSpPr>
        <p:spPr>
          <a:xfrm>
            <a:off x="689866" y="2922133"/>
            <a:ext cx="10812269" cy="1055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очагов сильнейших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землетрясений</a:t>
            </a:r>
            <a:b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примере Камчатского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мегаземлетрясения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0F5D75-9EC8-E270-99B8-C889CAA1A261}"/>
              </a:ext>
            </a:extLst>
          </p:cNvPr>
          <p:cNvSpPr/>
          <p:nvPr/>
        </p:nvSpPr>
        <p:spPr>
          <a:xfrm>
            <a:off x="735016" y="5191151"/>
            <a:ext cx="10812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0" i="0" baseline="30000" dirty="0">
                <a:solidFill>
                  <a:srgbClr val="6B7A82"/>
                </a:solidFill>
                <a:effectLst/>
              </a:rPr>
              <a:t>1</a:t>
            </a:r>
            <a:r>
              <a:rPr lang="en" sz="1600" b="0" i="0" dirty="0">
                <a:solidFill>
                  <a:srgbClr val="6B7A82"/>
                </a:solidFill>
                <a:effectLst/>
              </a:rPr>
              <a:t> </a:t>
            </a:r>
            <a:r>
              <a:rPr lang="ru-RU" sz="1600" b="0" i="0" dirty="0" smtClean="0">
                <a:solidFill>
                  <a:srgbClr val="6B7A82"/>
                </a:solidFill>
                <a:effectLst/>
              </a:rPr>
              <a:t>ИТПЗ РАН, Москва</a:t>
            </a:r>
            <a:endParaRPr lang="ru-RU" sz="1600" b="0" i="0" dirty="0">
              <a:solidFill>
                <a:srgbClr val="6B7A82"/>
              </a:solidFill>
              <a:effectLst/>
            </a:endParaRPr>
          </a:p>
          <a:p>
            <a:pPr algn="ctr"/>
            <a:r>
              <a:rPr lang="en" sz="1600" b="0" i="0" baseline="30000" dirty="0">
                <a:solidFill>
                  <a:srgbClr val="6B7A82"/>
                </a:solidFill>
                <a:effectLst/>
              </a:rPr>
              <a:t>2</a:t>
            </a:r>
            <a:r>
              <a:rPr lang="en" sz="1600" b="0" i="0" dirty="0">
                <a:solidFill>
                  <a:srgbClr val="6B7A82"/>
                </a:solidFill>
                <a:effectLst/>
              </a:rPr>
              <a:t> </a:t>
            </a:r>
            <a:r>
              <a:rPr lang="ru-RU" sz="1600" b="0" i="0" dirty="0" smtClean="0">
                <a:solidFill>
                  <a:srgbClr val="6B7A82"/>
                </a:solidFill>
                <a:effectLst/>
              </a:rPr>
              <a:t>ИДГ РАН, Москва</a:t>
            </a:r>
            <a:endParaRPr lang="ru-RU" sz="1600" dirty="0" smtClean="0"/>
          </a:p>
          <a:p>
            <a:pPr algn="ctr"/>
            <a:r>
              <a:rPr lang="ru-RU" sz="1600" baseline="30000" dirty="0" smtClean="0">
                <a:solidFill>
                  <a:srgbClr val="6B7A82"/>
                </a:solidFill>
              </a:rPr>
              <a:t>3</a:t>
            </a:r>
            <a:r>
              <a:rPr lang="en" sz="1600" dirty="0">
                <a:solidFill>
                  <a:srgbClr val="6B7A82"/>
                </a:solidFill>
              </a:rPr>
              <a:t> </a:t>
            </a:r>
            <a:r>
              <a:rPr lang="ru-RU" sz="1600" dirty="0" smtClean="0">
                <a:solidFill>
                  <a:srgbClr val="6B7A82"/>
                </a:solidFill>
              </a:rPr>
              <a:t>КФ ФИЦ ЕГС РАН, Петропавловск-Камчатский</a:t>
            </a:r>
            <a:endParaRPr lang="ru-RU" sz="1600" dirty="0">
              <a:solidFill>
                <a:srgbClr val="6B7A82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E36D50B-4E32-B046-8EFF-34C0B81CC619}"/>
              </a:ext>
            </a:extLst>
          </p:cNvPr>
          <p:cNvSpPr/>
          <p:nvPr/>
        </p:nvSpPr>
        <p:spPr>
          <a:xfrm>
            <a:off x="2586333" y="6337223"/>
            <a:ext cx="71096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 Коломна, 20 мая </a:t>
            </a:r>
            <a:r>
              <a:rPr lang="ru-RU" sz="140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7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28543E-6A1C-444C-A051-DC8C2C0D63D2}"/>
              </a:ext>
            </a:extLst>
          </p:cNvPr>
          <p:cNvSpPr txBox="1"/>
          <p:nvPr/>
        </p:nvSpPr>
        <p:spPr>
          <a:xfrm>
            <a:off x="3531195" y="144175"/>
            <a:ext cx="512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Чили (Мауле)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 02/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8.8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19E4A-03FE-4E64-ADF5-E7CBD7B1A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53" y="948566"/>
            <a:ext cx="6360629" cy="5534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7A6ED5-79DF-4AB9-9893-CD6FE2AB849F}"/>
              </a:ext>
            </a:extLst>
          </p:cNvPr>
          <p:cNvSpPr txBox="1"/>
          <p:nvPr/>
        </p:nvSpPr>
        <p:spPr>
          <a:xfrm>
            <a:off x="8097144" y="1017766"/>
            <a:ext cx="28206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акселерограмм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Два связанных события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subevents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промежутком 15-30 с,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соответствует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скорости разрыва</a:t>
            </a:r>
          </a:p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2.8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км/с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[Pulido et al., 2010]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D2C7CC-1CE3-495B-A4F0-55E01E4AF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144" y="3962663"/>
            <a:ext cx="2375446" cy="23536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4F93C7-0C0C-452E-AF4A-1C9D0ED5027D}"/>
              </a:ext>
            </a:extLst>
          </p:cNvPr>
          <p:cNvSpPr/>
          <p:nvPr/>
        </p:nvSpPr>
        <p:spPr>
          <a:xfrm>
            <a:off x="0" y="0"/>
            <a:ext cx="4611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A9EAD-9EFC-4C78-B888-89539CB93B4C}"/>
              </a:ext>
            </a:extLst>
          </p:cNvPr>
          <p:cNvSpPr/>
          <p:nvPr/>
        </p:nvSpPr>
        <p:spPr>
          <a:xfrm>
            <a:off x="11376237" y="6305192"/>
            <a:ext cx="609600" cy="35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1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28543E-6A1C-444C-A051-DC8C2C0D63D2}"/>
              </a:ext>
            </a:extLst>
          </p:cNvPr>
          <p:cNvSpPr txBox="1"/>
          <p:nvPr/>
        </p:nvSpPr>
        <p:spPr>
          <a:xfrm>
            <a:off x="4053325" y="122891"/>
            <a:ext cx="4085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Тохоку 11/ 03/ 2011,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9.0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1C6208-5DA3-4BF4-B48C-BC36EB1F9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2" y="860762"/>
            <a:ext cx="6942507" cy="49834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777F8-C9A3-4BF4-99DE-2CB8D2B6B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569" y="2695491"/>
            <a:ext cx="3587841" cy="32202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1CADA9-9A81-4F19-A4B2-17DFB15FDE4E}"/>
              </a:ext>
            </a:extLst>
          </p:cNvPr>
          <p:cNvSpPr txBox="1"/>
          <p:nvPr/>
        </p:nvSpPr>
        <p:spPr>
          <a:xfrm flipH="1">
            <a:off x="8460189" y="1129086"/>
            <a:ext cx="344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1000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акселерограмм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 связанных события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subevents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14BF08-E2C8-45D4-915A-67C32D158779}"/>
              </a:ext>
            </a:extLst>
          </p:cNvPr>
          <p:cNvSpPr txBox="1"/>
          <p:nvPr/>
        </p:nvSpPr>
        <p:spPr>
          <a:xfrm>
            <a:off x="4476584" y="6104624"/>
            <a:ext cx="353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Furumura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al., 2011]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638BDC-663F-413B-9ACD-B86E361A808A}"/>
              </a:ext>
            </a:extLst>
          </p:cNvPr>
          <p:cNvSpPr/>
          <p:nvPr/>
        </p:nvSpPr>
        <p:spPr>
          <a:xfrm>
            <a:off x="0" y="0"/>
            <a:ext cx="4611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64C2A-E38E-46FF-8543-A184175A008F}"/>
              </a:ext>
            </a:extLst>
          </p:cNvPr>
          <p:cNvSpPr/>
          <p:nvPr/>
        </p:nvSpPr>
        <p:spPr>
          <a:xfrm>
            <a:off x="11376237" y="6305192"/>
            <a:ext cx="609600" cy="35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6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622F88-0345-4D8A-8605-16FA5679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54" y="850668"/>
            <a:ext cx="7229354" cy="5336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BC2007-E092-45F4-916B-F77FA746440E}"/>
              </a:ext>
            </a:extLst>
          </p:cNvPr>
          <p:cNvSpPr txBox="1"/>
          <p:nvPr/>
        </p:nvSpPr>
        <p:spPr>
          <a:xfrm>
            <a:off x="3586627" y="122891"/>
            <a:ext cx="501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Суматра 26/ 12/ 2004,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9.1–9.3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7426E9-C309-43D6-8634-74C5A1D72791}"/>
              </a:ext>
            </a:extLst>
          </p:cNvPr>
          <p:cNvSpPr txBox="1"/>
          <p:nvPr/>
        </p:nvSpPr>
        <p:spPr>
          <a:xfrm flipH="1">
            <a:off x="8460189" y="1129086"/>
            <a:ext cx="34429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акселерограмм!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менее 5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связанных событий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subevents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[Shearer, Burgmann, 2010]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5311D2-70A3-483F-9612-314BAD96A159}"/>
              </a:ext>
            </a:extLst>
          </p:cNvPr>
          <p:cNvSpPr/>
          <p:nvPr/>
        </p:nvSpPr>
        <p:spPr>
          <a:xfrm>
            <a:off x="0" y="0"/>
            <a:ext cx="4611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4BC5E0-B96E-41FA-8073-23C0AC3C5833}"/>
              </a:ext>
            </a:extLst>
          </p:cNvPr>
          <p:cNvSpPr/>
          <p:nvPr/>
        </p:nvSpPr>
        <p:spPr>
          <a:xfrm>
            <a:off x="11376237" y="6305192"/>
            <a:ext cx="609600" cy="35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5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41AFC9-1471-46CA-BABF-68F01DE4811C}"/>
              </a:ext>
            </a:extLst>
          </p:cNvPr>
          <p:cNvSpPr/>
          <p:nvPr/>
        </p:nvSpPr>
        <p:spPr>
          <a:xfrm>
            <a:off x="0" y="0"/>
            <a:ext cx="4611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C398BE-CA30-4570-8F0A-09EE8BC19371}"/>
              </a:ext>
            </a:extLst>
          </p:cNvPr>
          <p:cNvSpPr/>
          <p:nvPr/>
        </p:nvSpPr>
        <p:spPr>
          <a:xfrm>
            <a:off x="11376237" y="6305192"/>
            <a:ext cx="609600" cy="35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AF48A-C07B-4EC1-BECB-664C7B1E3BF9}"/>
              </a:ext>
            </a:extLst>
          </p:cNvPr>
          <p:cNvSpPr txBox="1"/>
          <p:nvPr/>
        </p:nvSpPr>
        <p:spPr>
          <a:xfrm>
            <a:off x="4759352" y="132035"/>
            <a:ext cx="1497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E8CF7-66D7-4902-BACB-3092A4ACC3B3}"/>
              </a:ext>
            </a:extLst>
          </p:cNvPr>
          <p:cNvSpPr txBox="1"/>
          <p:nvPr/>
        </p:nvSpPr>
        <p:spPr>
          <a:xfrm>
            <a:off x="960120" y="941832"/>
            <a:ext cx="10890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Камчатское землетрясение 29 июля 2025 г. стало 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третьим землетрясением в мире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среди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сильнейших (с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&gt; 8.5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записанное акселерометрами в ближней зоне (после Чили и Японии).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Вопрос о максимально возможном землетрясении остается открытым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31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8D155FD-8940-42C0-A8F6-3BFB35B0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C08FD5-EF48-4DB0-8A55-6C91A7DEBD14}"/>
              </a:ext>
            </a:extLst>
          </p:cNvPr>
          <p:cNvSpPr txBox="1"/>
          <p:nvPr/>
        </p:nvSpPr>
        <p:spPr>
          <a:xfrm>
            <a:off x="5010884" y="1613248"/>
            <a:ext cx="587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2037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8_accelerometers.jpg">
            <a:extLst>
              <a:ext uri="{FF2B5EF4-FFF2-40B4-BE49-F238E27FC236}">
                <a16:creationId xmlns:a16="http://schemas.microsoft.com/office/drawing/2014/main" id="{1A8A64B4-6484-4520-8240-F2121D06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065" y="727868"/>
            <a:ext cx="4951413" cy="5402263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7F4065F2-5770-4BD5-9EB8-06BD9845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783238"/>
            <a:ext cx="47339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Arial Narrow" panose="020B0606020202030204" pitchFamily="34" charset="0"/>
              </a:rPr>
              <a:t>С</a:t>
            </a:r>
            <a:r>
              <a:rPr lang="en-US" altLang="ru-RU" dirty="0">
                <a:latin typeface="Arial Narrow" panose="020B0606020202030204" pitchFamily="34" charset="0"/>
              </a:rPr>
              <a:t> 2005 </a:t>
            </a:r>
            <a:r>
              <a:rPr lang="ru-RU" altLang="ru-RU" dirty="0">
                <a:latin typeface="Arial Narrow" panose="020B0606020202030204" pitchFamily="34" charset="0"/>
              </a:rPr>
              <a:t>по</a:t>
            </a:r>
            <a:r>
              <a:rPr lang="en-US" altLang="ru-RU" dirty="0">
                <a:latin typeface="Arial Narrow" panose="020B0606020202030204" pitchFamily="34" charset="0"/>
              </a:rPr>
              <a:t> 2010 </a:t>
            </a:r>
            <a:r>
              <a:rPr lang="ru-RU" altLang="ru-RU" dirty="0">
                <a:latin typeface="Arial Narrow" panose="020B0606020202030204" pitchFamily="34" charset="0"/>
              </a:rPr>
              <a:t>была установлена </a:t>
            </a:r>
          </a:p>
          <a:p>
            <a:pPr eaLnBrk="1" hangingPunct="1"/>
            <a:r>
              <a:rPr lang="ru-RU" altLang="ru-RU" dirty="0">
                <a:latin typeface="Arial Narrow" panose="020B0606020202030204" pitchFamily="34" charset="0"/>
              </a:rPr>
              <a:t>современная сеть сейсмических приборов,</a:t>
            </a:r>
          </a:p>
          <a:p>
            <a:pPr eaLnBrk="1" hangingPunct="1"/>
            <a:r>
              <a:rPr lang="ru-RU" altLang="ru-RU" dirty="0">
                <a:latin typeface="Arial Narrow" panose="020B0606020202030204" pitchFamily="34" charset="0"/>
              </a:rPr>
              <a:t>в том числе </a:t>
            </a:r>
            <a:r>
              <a:rPr lang="ru-RU" altLang="ru-RU" b="1" dirty="0">
                <a:latin typeface="Arial Narrow" panose="020B0606020202030204" pitchFamily="34" charset="0"/>
              </a:rPr>
              <a:t>17 акселерометров</a:t>
            </a:r>
            <a:r>
              <a:rPr lang="ru-RU" altLang="ru-RU" dirty="0">
                <a:latin typeface="Arial Narrow" panose="020B0606020202030204" pitchFamily="34" charset="0"/>
              </a:rPr>
              <a:t>, не считая группы</a:t>
            </a:r>
          </a:p>
          <a:p>
            <a:pPr eaLnBrk="1" hangingPunct="1"/>
            <a:r>
              <a:rPr lang="en-US" altLang="ru-RU" dirty="0">
                <a:latin typeface="Arial Narrow" panose="020B0606020202030204" pitchFamily="34" charset="0"/>
              </a:rPr>
              <a:t>[</a:t>
            </a:r>
            <a:r>
              <a:rPr lang="ru-RU" altLang="ru-RU" dirty="0">
                <a:latin typeface="Arial Narrow" panose="020B0606020202030204" pitchFamily="34" charset="0"/>
              </a:rPr>
              <a:t>В.Н. Чебров и др., 2013</a:t>
            </a:r>
            <a:r>
              <a:rPr lang="en-US" altLang="ru-RU" dirty="0">
                <a:latin typeface="Arial Narrow" panose="020B0606020202030204" pitchFamily="34" charset="0"/>
              </a:rPr>
              <a:t>]</a:t>
            </a:r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F410A4-94A3-4351-BC66-911515867DD6}"/>
              </a:ext>
            </a:extLst>
          </p:cNvPr>
          <p:cNvSpPr/>
          <p:nvPr/>
        </p:nvSpPr>
        <p:spPr>
          <a:xfrm>
            <a:off x="0" y="0"/>
            <a:ext cx="4611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C4C74-37F5-4DF8-9B48-DCD9A73ADFA6}"/>
              </a:ext>
            </a:extLst>
          </p:cNvPr>
          <p:cNvSpPr txBox="1"/>
          <p:nvPr/>
        </p:nvSpPr>
        <p:spPr>
          <a:xfrm>
            <a:off x="1838993" y="130561"/>
            <a:ext cx="866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акселерометров Камчатского филиала ФИЦ ЕГС РАН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3C53DA-C95F-4544-8688-170401256896}"/>
              </a:ext>
            </a:extLst>
          </p:cNvPr>
          <p:cNvSpPr/>
          <p:nvPr/>
        </p:nvSpPr>
        <p:spPr>
          <a:xfrm>
            <a:off x="11376237" y="6305192"/>
            <a:ext cx="609600" cy="35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27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410A4-94A3-4351-BC66-911515867DD6}"/>
              </a:ext>
            </a:extLst>
          </p:cNvPr>
          <p:cNvSpPr/>
          <p:nvPr/>
        </p:nvSpPr>
        <p:spPr>
          <a:xfrm>
            <a:off x="0" y="0"/>
            <a:ext cx="4611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C4C74-37F5-4DF8-9B48-DCD9A73ADFA6}"/>
              </a:ext>
            </a:extLst>
          </p:cNvPr>
          <p:cNvSpPr txBox="1"/>
          <p:nvPr/>
        </p:nvSpPr>
        <p:spPr>
          <a:xfrm>
            <a:off x="1838993" y="130561"/>
            <a:ext cx="7598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Расположение акселерометров относительно очага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3597776B-855B-487C-A23B-7E34DFE2C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61885"/>
              </p:ext>
            </p:extLst>
          </p:nvPr>
        </p:nvGraphicFramePr>
        <p:xfrm>
          <a:off x="7841482" y="2067557"/>
          <a:ext cx="353475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214">
                  <a:extLst>
                    <a:ext uri="{9D8B030D-6E8A-4147-A177-3AD203B41FA5}">
                      <a16:colId xmlns:a16="http://schemas.microsoft.com/office/drawing/2014/main" val="2224961697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205222395"/>
                    </a:ext>
                  </a:extLst>
                </a:gridCol>
                <a:gridCol w="1159845">
                  <a:extLst>
                    <a:ext uri="{9D8B030D-6E8A-4147-A177-3AD203B41FA5}">
                      <a16:colId xmlns:a16="http://schemas.microsoft.com/office/drawing/2014/main" val="763207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очага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38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NLC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53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69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KRM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7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436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81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22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435615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6181A1A0-D1D0-4AE4-8349-CE160BF46B62}"/>
              </a:ext>
            </a:extLst>
          </p:cNvPr>
          <p:cNvSpPr/>
          <p:nvPr/>
        </p:nvSpPr>
        <p:spPr>
          <a:xfrm>
            <a:off x="11376237" y="6305192"/>
            <a:ext cx="609600" cy="35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3" y="796642"/>
            <a:ext cx="6369957" cy="55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4F93C7-0C0C-452E-AF4A-1C9D0ED5027D}"/>
              </a:ext>
            </a:extLst>
          </p:cNvPr>
          <p:cNvSpPr/>
          <p:nvPr/>
        </p:nvSpPr>
        <p:spPr>
          <a:xfrm>
            <a:off x="0" y="0"/>
            <a:ext cx="4611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5E01D-66FC-4F1F-8880-AF0883F9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981" y="729000"/>
            <a:ext cx="6818038" cy="54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E64FD9-8AB8-4E70-99DE-89395EDBD817}"/>
              </a:ext>
            </a:extLst>
          </p:cNvPr>
          <p:cNvSpPr txBox="1"/>
          <p:nvPr/>
        </p:nvSpPr>
        <p:spPr>
          <a:xfrm flipH="1">
            <a:off x="4229099" y="267335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2011-02-23 06-48 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46F7D-A9EA-40AA-B072-263F4064DB7F}"/>
              </a:ext>
            </a:extLst>
          </p:cNvPr>
          <p:cNvSpPr/>
          <p:nvPr/>
        </p:nvSpPr>
        <p:spPr>
          <a:xfrm>
            <a:off x="11376237" y="6305192"/>
            <a:ext cx="609600" cy="35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6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4F93C7-0C0C-452E-AF4A-1C9D0ED5027D}"/>
              </a:ext>
            </a:extLst>
          </p:cNvPr>
          <p:cNvSpPr/>
          <p:nvPr/>
        </p:nvSpPr>
        <p:spPr>
          <a:xfrm>
            <a:off x="0" y="0"/>
            <a:ext cx="4611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22E57-F9B4-49B8-99BE-2EE53E12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00" y="729000"/>
            <a:ext cx="6904800" cy="54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6F0CE2-034B-4F92-9516-472AF26B3245}"/>
              </a:ext>
            </a:extLst>
          </p:cNvPr>
          <p:cNvSpPr txBox="1"/>
          <p:nvPr/>
        </p:nvSpPr>
        <p:spPr>
          <a:xfrm flipH="1">
            <a:off x="4186428" y="267335"/>
            <a:ext cx="381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2011-11-09 22-00 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=5.7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01F78-99E9-4CE5-A842-D8E639431E06}"/>
              </a:ext>
            </a:extLst>
          </p:cNvPr>
          <p:cNvSpPr/>
          <p:nvPr/>
        </p:nvSpPr>
        <p:spPr>
          <a:xfrm>
            <a:off x="11376237" y="6305192"/>
            <a:ext cx="609600" cy="35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8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4F93C7-0C0C-452E-AF4A-1C9D0ED5027D}"/>
              </a:ext>
            </a:extLst>
          </p:cNvPr>
          <p:cNvSpPr/>
          <p:nvPr/>
        </p:nvSpPr>
        <p:spPr>
          <a:xfrm>
            <a:off x="0" y="0"/>
            <a:ext cx="4611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F6CB0E-0725-49C6-BAFA-2BFBF703B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24" y="729000"/>
            <a:ext cx="6862351" cy="54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F9BA04-5E6F-49FD-9323-8E1E60F2191A}"/>
              </a:ext>
            </a:extLst>
          </p:cNvPr>
          <p:cNvSpPr txBox="1"/>
          <p:nvPr/>
        </p:nvSpPr>
        <p:spPr>
          <a:xfrm flipH="1">
            <a:off x="3611879" y="259814"/>
            <a:ext cx="395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2013-02-28 14-05 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=6.6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ABE810-4A47-478C-8A36-BA0AF412C019}"/>
              </a:ext>
            </a:extLst>
          </p:cNvPr>
          <p:cNvSpPr/>
          <p:nvPr/>
        </p:nvSpPr>
        <p:spPr>
          <a:xfrm>
            <a:off x="11376237" y="6305192"/>
            <a:ext cx="609600" cy="35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4F93C7-0C0C-452E-AF4A-1C9D0ED5027D}"/>
              </a:ext>
            </a:extLst>
          </p:cNvPr>
          <p:cNvSpPr/>
          <p:nvPr/>
        </p:nvSpPr>
        <p:spPr>
          <a:xfrm>
            <a:off x="0" y="0"/>
            <a:ext cx="4611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F9BA04-5E6F-49FD-9323-8E1E60F2191A}"/>
              </a:ext>
            </a:extLst>
          </p:cNvPr>
          <p:cNvSpPr txBox="1"/>
          <p:nvPr/>
        </p:nvSpPr>
        <p:spPr>
          <a:xfrm flipH="1">
            <a:off x="3913629" y="217408"/>
            <a:ext cx="436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5-07-20 06-48 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=7.4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37DEEE97-C3DD-4F66-8F21-642F14E3C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661" y="729000"/>
            <a:ext cx="7542674" cy="5400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B583C1-15D3-4AFB-AE1D-B2134FFDD068}"/>
              </a:ext>
            </a:extLst>
          </p:cNvPr>
          <p:cNvCxnSpPr/>
          <p:nvPr/>
        </p:nvCxnSpPr>
        <p:spPr>
          <a:xfrm>
            <a:off x="3154680" y="729000"/>
            <a:ext cx="0" cy="553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4EF88C-4672-425B-A93C-3B3C94411E1E}"/>
              </a:ext>
            </a:extLst>
          </p:cNvPr>
          <p:cNvCxnSpPr/>
          <p:nvPr/>
        </p:nvCxnSpPr>
        <p:spPr>
          <a:xfrm>
            <a:off x="4532376" y="629146"/>
            <a:ext cx="0" cy="553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20C5A-D632-4551-A1AA-8210CB50DF43}"/>
              </a:ext>
            </a:extLst>
          </p:cNvPr>
          <p:cNvSpPr/>
          <p:nvPr/>
        </p:nvSpPr>
        <p:spPr>
          <a:xfrm>
            <a:off x="11376237" y="6305192"/>
            <a:ext cx="609600" cy="35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8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4F93C7-0C0C-452E-AF4A-1C9D0ED5027D}"/>
              </a:ext>
            </a:extLst>
          </p:cNvPr>
          <p:cNvSpPr/>
          <p:nvPr/>
        </p:nvSpPr>
        <p:spPr>
          <a:xfrm>
            <a:off x="0" y="0"/>
            <a:ext cx="4611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B4C632-2612-4127-BE61-AF052AD54840}"/>
              </a:ext>
            </a:extLst>
          </p:cNvPr>
          <p:cNvSpPr txBox="1"/>
          <p:nvPr/>
        </p:nvSpPr>
        <p:spPr>
          <a:xfrm flipH="1">
            <a:off x="3758183" y="259814"/>
            <a:ext cx="380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2015-07-29 23-30 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=8.8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09DF9C-4B9F-42C1-85E2-89CD134106DE}"/>
              </a:ext>
            </a:extLst>
          </p:cNvPr>
          <p:cNvSpPr/>
          <p:nvPr/>
        </p:nvSpPr>
        <p:spPr>
          <a:xfrm>
            <a:off x="11376237" y="6305192"/>
            <a:ext cx="609600" cy="35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56" y="844061"/>
            <a:ext cx="8447350" cy="55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6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4F93C7-0C0C-452E-AF4A-1C9D0ED5027D}"/>
              </a:ext>
            </a:extLst>
          </p:cNvPr>
          <p:cNvSpPr/>
          <p:nvPr/>
        </p:nvSpPr>
        <p:spPr>
          <a:xfrm>
            <a:off x="0" y="0"/>
            <a:ext cx="4611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B4C632-2612-4127-BE61-AF052AD54840}"/>
              </a:ext>
            </a:extLst>
          </p:cNvPr>
          <p:cNvSpPr txBox="1"/>
          <p:nvPr/>
        </p:nvSpPr>
        <p:spPr>
          <a:xfrm flipH="1">
            <a:off x="2258568" y="223238"/>
            <a:ext cx="672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2015-07-29 23-30 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=8.8 (c/c “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Русская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RUS)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3F429385-DBA3-4507-B909-6651BA00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028" y="729000"/>
            <a:ext cx="7337716" cy="54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44DBE8-F27F-49CF-B29E-158CBC244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40" y="690891"/>
            <a:ext cx="3266979" cy="3204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8D76A2-8B16-4835-87E2-587C2655E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37" y="4554127"/>
            <a:ext cx="1687020" cy="16129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A72638-C93B-4B97-8D78-F9BD4927B96F}"/>
              </a:ext>
            </a:extLst>
          </p:cNvPr>
          <p:cNvSpPr/>
          <p:nvPr/>
        </p:nvSpPr>
        <p:spPr>
          <a:xfrm>
            <a:off x="11376237" y="6305192"/>
            <a:ext cx="609600" cy="35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06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230</Words>
  <Application>Microsoft Office PowerPoint</Application>
  <PresentationFormat>Широкоэкранный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Очаговые функции и их спектры  для Камчатского землетрясения (М = 8.8)</dc:title>
  <dc:creator>Anna Skorkina</dc:creator>
  <cp:lastModifiedBy>NTBK-ITPZ</cp:lastModifiedBy>
  <cp:revision>50</cp:revision>
  <dcterms:created xsi:type="dcterms:W3CDTF">2025-10-18T20:34:48Z</dcterms:created>
  <dcterms:modified xsi:type="dcterms:W3CDTF">2026-05-20T00:03:02Z</dcterms:modified>
</cp:coreProperties>
</file>