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328" r:id="rId3"/>
    <p:sldId id="260" r:id="rId4"/>
    <p:sldId id="257" r:id="rId5"/>
    <p:sldId id="329" r:id="rId6"/>
    <p:sldId id="325" r:id="rId7"/>
    <p:sldId id="334" r:id="rId8"/>
    <p:sldId id="330" r:id="rId9"/>
    <p:sldId id="333" r:id="rId10"/>
    <p:sldId id="336" r:id="rId11"/>
    <p:sldId id="331" r:id="rId12"/>
    <p:sldId id="337" r:id="rId13"/>
    <p:sldId id="332" r:id="rId14"/>
    <p:sldId id="338" r:id="rId15"/>
    <p:sldId id="297" r:id="rId16"/>
    <p:sldId id="298" r:id="rId17"/>
    <p:sldId id="339" r:id="rId18"/>
    <p:sldId id="306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63455-89D3-4AD3-92B0-7A4EB228DAD5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E4CF-4A3D-4B50-878E-A54837A5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8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E921-C28B-48EA-A0DE-D367395B421D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0D3D-7293-41E9-A3BF-A17880531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80815" y="0"/>
            <a:ext cx="241118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0403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04033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39" y="592528"/>
            <a:ext cx="1204269" cy="933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39" y="1945012"/>
            <a:ext cx="1333561" cy="39983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9764146" y="0"/>
            <a:ext cx="23200" cy="6858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C63C-D4BB-4FA7-99F5-64FE629BF1C1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ADAA-6F07-41FB-9194-5EDEA1AB02F7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0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9317-E11E-4FD3-AD57-4823492E5794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4199312"/>
            <a:ext cx="12192001" cy="2658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0" y="4314825"/>
            <a:ext cx="8515350" cy="1627124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0" y="6047966"/>
            <a:ext cx="8515350" cy="45250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9" y="4633849"/>
            <a:ext cx="1204269" cy="933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9" y="6045687"/>
            <a:ext cx="1333561" cy="39983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199313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60B0-D66A-4037-B933-321C62839B73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3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FEF3-2A41-4674-9D61-E9CE4D1D0336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9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778-8A87-4050-9074-57E0626D57A6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9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DCE1-918A-4C08-B57A-CDB62D063188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0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1A19-359D-44B5-9766-46EC01460BC9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7D1C-30B6-4410-A238-4A14AE20CB61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DE5-BA4E-4760-BA90-DBE245BEAE93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2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2192001" cy="109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307975"/>
            <a:ext cx="9104384" cy="624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857" y="1330779"/>
            <a:ext cx="11315700" cy="538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9857" y="6352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490F-880D-492D-8677-A5415EB925B0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17729" y="6352720"/>
            <a:ext cx="587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D272-2EA7-440F-8093-85350CF33F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92" y="353992"/>
            <a:ext cx="746865" cy="578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608" y="494200"/>
            <a:ext cx="1053100" cy="31574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1094162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678643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0313" r="3667" b="9075"/>
          <a:stretch/>
        </p:blipFill>
        <p:spPr>
          <a:xfrm>
            <a:off x="0" y="5741"/>
            <a:ext cx="12192000" cy="41551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83833" y="4364702"/>
            <a:ext cx="2011680" cy="2335356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49694" y="4044249"/>
            <a:ext cx="11545819" cy="2813751"/>
          </a:xfrm>
        </p:spPr>
        <p:txBody>
          <a:bodyPr/>
          <a:lstStyle/>
          <a:p>
            <a:r>
              <a:rPr lang="ru-RU" sz="320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Особенности взаимодействия трещины гидроразрыва с крупными неоднородностями по данным акустической эмиссии </a:t>
            </a:r>
            <a:r>
              <a:rPr lang="ru-RU" sz="2800" dirty="0">
                <a:solidFill>
                  <a:srgbClr val="1372B6"/>
                </a:solidFill>
                <a:latin typeface="Palatino Linotype" panose="02040502050505030304" pitchFamily="18" charset="0"/>
              </a:rPr>
              <a:t/>
            </a:r>
            <a:br>
              <a:rPr lang="ru-RU" sz="2800" dirty="0">
                <a:solidFill>
                  <a:srgbClr val="1372B6"/>
                </a:solidFill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/>
            </a:r>
            <a:br>
              <a:rPr lang="ru-RU" sz="280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</a:br>
            <a:r>
              <a:rPr lang="ru-RU" sz="2000" b="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Чумаков </a:t>
            </a:r>
            <a:r>
              <a:rPr lang="ru-RU" sz="2000" b="0" dirty="0">
                <a:solidFill>
                  <a:srgbClr val="1372B6"/>
                </a:solidFill>
                <a:latin typeface="Palatino Linotype" panose="02040502050505030304" pitchFamily="18" charset="0"/>
              </a:rPr>
              <a:t>Тихон </a:t>
            </a:r>
            <a:r>
              <a:rPr lang="ru-RU" sz="2000" b="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Константинович, Зенченко Евгений </a:t>
            </a:r>
            <a:r>
              <a:rPr lang="ru-RU" sz="2000" b="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Викторович, Зенченко Петр Евгеньевич, </a:t>
            </a:r>
            <a:r>
              <a:rPr lang="ru-RU" sz="2000" b="0" dirty="0" err="1" smtClean="0">
                <a:solidFill>
                  <a:srgbClr val="1372B6"/>
                </a:solidFill>
                <a:latin typeface="Palatino Linotype" panose="02040502050505030304" pitchFamily="18" charset="0"/>
              </a:rPr>
              <a:t>Турунтаев</a:t>
            </a:r>
            <a:r>
              <a:rPr lang="ru-RU" sz="2000" b="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 Сергей Борисович</a:t>
            </a:r>
            <a:r>
              <a:rPr lang="ru-RU" sz="2800" dirty="0">
                <a:solidFill>
                  <a:srgbClr val="1372B6"/>
                </a:solidFill>
                <a:latin typeface="Palatino Linotype" panose="02040502050505030304" pitchFamily="18" charset="0"/>
              </a:rPr>
              <a:t/>
            </a:r>
            <a:br>
              <a:rPr lang="ru-RU" sz="2800" dirty="0">
                <a:solidFill>
                  <a:srgbClr val="1372B6"/>
                </a:solidFill>
                <a:latin typeface="Palatino Linotype" panose="02040502050505030304" pitchFamily="18" charset="0"/>
              </a:rPr>
            </a:br>
            <a:r>
              <a:rPr lang="ru-RU" sz="1400" b="0" dirty="0">
                <a:solidFill>
                  <a:srgbClr val="1372B6"/>
                </a:solidFill>
                <a:latin typeface="Palatino Linotype" panose="02040502050505030304" pitchFamily="18" charset="0"/>
              </a:rPr>
              <a:t>Институт динамики геосферы </a:t>
            </a:r>
            <a:r>
              <a:rPr lang="ru-RU" sz="1400" b="0" dirty="0" smtClean="0">
                <a:solidFill>
                  <a:srgbClr val="1372B6"/>
                </a:solidFill>
                <a:latin typeface="Palatino Linotype" panose="02040502050505030304" pitchFamily="18" charset="0"/>
              </a:rPr>
              <a:t>РАН</a:t>
            </a:r>
            <a:r>
              <a:rPr lang="ru-RU" sz="2000" b="0" dirty="0">
                <a:solidFill>
                  <a:srgbClr val="1372B6"/>
                </a:solidFill>
                <a:latin typeface="Palatino Linotype" panose="02040502050505030304" pitchFamily="18" charset="0"/>
              </a:rPr>
              <a:t>			</a:t>
            </a:r>
            <a:endParaRPr lang="ru-RU" sz="1600" b="0" dirty="0">
              <a:solidFill>
                <a:srgbClr val="1372B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8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2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3121599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anose="02040502050505030304" pitchFamily="18" charset="0"/>
              </a:rPr>
              <a:t>Наблюдение: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Palatino Linotype" panose="02040502050505030304" pitchFamily="18" charset="0"/>
              </a:rPr>
              <a:t>Гидроразрыв</a:t>
            </a:r>
            <a:r>
              <a:rPr lang="ru-RU" sz="1400" dirty="0">
                <a:latin typeface="Palatino Linotype" panose="02040502050505030304" pitchFamily="18" charset="0"/>
              </a:rPr>
              <a:t> при 7.8 МПа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Короткий и интенсивный рост АЭ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Трещина огибает включения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alatino Linotype" panose="02040502050505030304" pitchFamily="18" charset="0"/>
              </a:rPr>
              <a:t>Число </a:t>
            </a:r>
            <a:r>
              <a:rPr lang="ru-RU" sz="1400" dirty="0">
                <a:latin typeface="Palatino Linotype" panose="02040502050505030304" pitchFamily="18" charset="0"/>
              </a:rPr>
              <a:t>импульсов АЭ резко возрастает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Локация хуже согласуется с реальной трещиной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Основной механизм - распространение по границам включений</a:t>
            </a:r>
          </a:p>
        </p:txBody>
      </p:sp>
      <p:pic>
        <p:nvPicPr>
          <p:cNvPr id="17" name="Рисунок 16" descr="Образец с локацией Exp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7593" y="3112213"/>
            <a:ext cx="3902216" cy="347978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14522"/>
              </p:ext>
            </p:extLst>
          </p:nvPr>
        </p:nvGraphicFramePr>
        <p:xfrm>
          <a:off x="1003494" y="1349558"/>
          <a:ext cx="3607274" cy="5185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3999">
                  <a:extLst>
                    <a:ext uri="{9D8B030D-6E8A-4147-A177-3AD203B41FA5}">
                      <a16:colId xmlns:a16="http://schemas.microsoft.com/office/drawing/2014/main" val="1427787240"/>
                    </a:ext>
                  </a:extLst>
                </a:gridCol>
                <a:gridCol w="1303275">
                  <a:extLst>
                    <a:ext uri="{9D8B030D-6E8A-4147-A177-3AD203B41FA5}">
                      <a16:colId xmlns:a16="http://schemas.microsoft.com/office/drawing/2014/main" val="1026166450"/>
                    </a:ext>
                  </a:extLst>
                </a:gridCol>
              </a:tblGrid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Эксперимент 2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154672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основной состав образца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0817004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состав включений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863236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 основного материала,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815281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расход жидкости при образовании трещины ГРП,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/мин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836026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объём закачанной жидкости до максимума давления,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6.7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3185653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максимальное давление,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7.8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26604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модуль Юнга основного материала, ГПа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6.1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899594"/>
                  </a:ext>
                </a:extLst>
              </a:tr>
              <a:tr h="68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 основного материала,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1.05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953346"/>
                  </a:ext>
                </a:extLst>
              </a:tr>
              <a:tr h="82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длительность интервала нарастания накопленной акустической эмиссии, с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1.4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985669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найденные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395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71676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лоцированные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248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9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4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3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1870" y="1109548"/>
            <a:ext cx="2232265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Кривые изменения давления в скважине, вертикального напряжения в образце (левая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и накопленной активности акустической эмиссии (правая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во времени в эксперименте </a:t>
            </a:r>
            <a:r>
              <a:rPr lang="ru-RU" sz="11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3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2914427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Наблюдения</a:t>
            </a:r>
            <a:endParaRPr lang="ru-RU" sz="1400" b="1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При 25 мл/мин трещина не формируется, АЭ отсутствует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При 35 мл/мин происходит резкий рост давления (~4.75 МПа)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Акустическая эмиссия носит скачкообразный характер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Формируется разветвлённая система трещин (несколько направлений развития) </a:t>
            </a:r>
          </a:p>
        </p:txBody>
      </p:sp>
      <p:pic>
        <p:nvPicPr>
          <p:cNvPr id="13" name="Рисунок 12" descr="PressureAE_plot_Exp3_gree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59" y="1109548"/>
            <a:ext cx="4062711" cy="284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Образец с локацией Exp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9904" y="2934088"/>
            <a:ext cx="4319905" cy="3794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 descr="Photo Exp3 cut.jpg"/>
          <p:cNvPicPr/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59159" y="3962788"/>
            <a:ext cx="431927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3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2914427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Наблюдения</a:t>
            </a:r>
            <a:endParaRPr lang="ru-RU" sz="1400" b="1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При 25 мл/мин трещина не формируется, АЭ отсутствует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При 35 мл/мин происходит резкий рост давления (~4.75 МПа)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Акустическая эмиссия носит скачкообразный характер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Формируется разветвлённая система трещин (несколько направлений развития) </a:t>
            </a:r>
          </a:p>
        </p:txBody>
      </p:sp>
      <p:pic>
        <p:nvPicPr>
          <p:cNvPr id="14" name="Рисунок 13" descr="Образец с локацией Exp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904" y="2934088"/>
            <a:ext cx="4319905" cy="379476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04413"/>
              </p:ext>
            </p:extLst>
          </p:nvPr>
        </p:nvGraphicFramePr>
        <p:xfrm>
          <a:off x="758167" y="1260284"/>
          <a:ext cx="3937176" cy="5185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3999">
                  <a:extLst>
                    <a:ext uri="{9D8B030D-6E8A-4147-A177-3AD203B41FA5}">
                      <a16:colId xmlns:a16="http://schemas.microsoft.com/office/drawing/2014/main" val="1470642627"/>
                    </a:ext>
                  </a:extLst>
                </a:gridCol>
                <a:gridCol w="1633177">
                  <a:extLst>
                    <a:ext uri="{9D8B030D-6E8A-4147-A177-3AD203B41FA5}">
                      <a16:colId xmlns:a16="http://schemas.microsoft.com/office/drawing/2014/main" val="2054121730"/>
                    </a:ext>
                  </a:extLst>
                </a:gridCol>
              </a:tblGrid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Эксперимент 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72286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основной состав образца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113070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состав включений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95451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 основного материала,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647982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расход жидкости при образовании трещины ГРП,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/мин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844734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объём закачанной жидкости до максимума давления,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27.8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88305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максимальное давление,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4.75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2604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модуль Юнга основного материала, ГПа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11.2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931530"/>
                  </a:ext>
                </a:extLst>
              </a:tr>
              <a:tr h="68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 основного материала,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073722"/>
                  </a:ext>
                </a:extLst>
              </a:tr>
              <a:tr h="82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длительность интервала нарастания накопленной акустической эмиссии, с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28.3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46810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найденные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119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470696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лоцированные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83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82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4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4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1870" y="1109548"/>
            <a:ext cx="2232265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Кривые изменения давления в скважине, вертикального напряжения в образце (левая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и накопленной активности акустической эмиссии (правая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во времени в эксперименте 4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2914427"/>
            <a:ext cx="180031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 4 с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Наблюдения</a:t>
            </a:r>
            <a:endParaRPr lang="ru-RU" sz="1400" b="1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Акустическая эмиссия развивается в несколько стадий (ступенчато)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Формируются две основные ветви трещины, распространяющиеся в противоположных направлениях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Трещина преимущественно распространяется вдоль границ включений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Третья ветвь, наблюдавшаяся ранее, отсутствует </a:t>
            </a:r>
          </a:p>
        </p:txBody>
      </p:sp>
      <p:pic>
        <p:nvPicPr>
          <p:cNvPr id="16" name="Рисунок 15" descr="Разлом Эксп4.jpg"/>
          <p:cNvPicPr/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89857" y="3978663"/>
            <a:ext cx="4319905" cy="2750185"/>
          </a:xfrm>
          <a:prstGeom prst="rect">
            <a:avLst/>
          </a:prstGeom>
        </p:spPr>
      </p:pic>
      <p:pic>
        <p:nvPicPr>
          <p:cNvPr id="17" name="Рисунок 16" descr="Образец с локацией Exp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9904" y="2934088"/>
            <a:ext cx="4319905" cy="3794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PressureAE_plot_Exp4_gree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410" y="1109548"/>
            <a:ext cx="4029460" cy="2869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219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4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2914427"/>
            <a:ext cx="180031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 4 с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Наблюдения</a:t>
            </a:r>
            <a:endParaRPr lang="ru-RU" sz="1400" b="1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Акустическая эмиссия развивается в несколько стадий (ступенчато)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Формируются две основные ветви трещины, распространяющиеся в противоположных направлениях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Трещина преимущественно распространяется вдоль границ включений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Третья ветвь, наблюдавшаяся ранее, отсутствует </a:t>
            </a:r>
          </a:p>
        </p:txBody>
      </p:sp>
      <p:pic>
        <p:nvPicPr>
          <p:cNvPr id="17" name="Рисунок 16" descr="Образец с локацией Exp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904" y="2934088"/>
            <a:ext cx="4319905" cy="379476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42551"/>
              </p:ext>
            </p:extLst>
          </p:nvPr>
        </p:nvGraphicFramePr>
        <p:xfrm>
          <a:off x="735865" y="1267370"/>
          <a:ext cx="4015235" cy="53960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33566">
                  <a:extLst>
                    <a:ext uri="{9D8B030D-6E8A-4147-A177-3AD203B41FA5}">
                      <a16:colId xmlns:a16="http://schemas.microsoft.com/office/drawing/2014/main" val="4002666311"/>
                    </a:ext>
                  </a:extLst>
                </a:gridCol>
                <a:gridCol w="1081669">
                  <a:extLst>
                    <a:ext uri="{9D8B030D-6E8A-4147-A177-3AD203B41FA5}">
                      <a16:colId xmlns:a16="http://schemas.microsoft.com/office/drawing/2014/main" val="3836316453"/>
                    </a:ext>
                  </a:extLst>
                </a:gridCol>
              </a:tblGrid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Эксперимент 4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44884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основной состав образца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73696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состав включений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4774555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 основного материала,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22592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расход жидкости при образовании трещины ГРП,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/мин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6005837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объём закачанной жидкости до максимума давления,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9.3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5394952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максимальное давление,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4.5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4506742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модуль Юнга основного материала, ГПа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11.2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878462"/>
                  </a:ext>
                </a:extLst>
              </a:tr>
              <a:tr h="68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 основного материала,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1.9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9568078"/>
                  </a:ext>
                </a:extLst>
              </a:tr>
              <a:tr h="82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длительность интервала нарастания накопленной акустической эмиссии, с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19.9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715875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найденные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235861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лоцированные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9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83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Результаты экспериментов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95887"/>
              </p:ext>
            </p:extLst>
          </p:nvPr>
        </p:nvGraphicFramePr>
        <p:xfrm>
          <a:off x="489858" y="1263794"/>
          <a:ext cx="11520005" cy="5185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3999">
                  <a:extLst>
                    <a:ext uri="{9D8B030D-6E8A-4147-A177-3AD203B41FA5}">
                      <a16:colId xmlns:a16="http://schemas.microsoft.com/office/drawing/2014/main" val="1827092789"/>
                    </a:ext>
                  </a:extLst>
                </a:gridCol>
                <a:gridCol w="1454091">
                  <a:extLst>
                    <a:ext uri="{9D8B030D-6E8A-4147-A177-3AD203B41FA5}">
                      <a16:colId xmlns:a16="http://schemas.microsoft.com/office/drawing/2014/main" val="2905587054"/>
                    </a:ext>
                  </a:extLst>
                </a:gridCol>
                <a:gridCol w="1303275">
                  <a:extLst>
                    <a:ext uri="{9D8B030D-6E8A-4147-A177-3AD203B41FA5}">
                      <a16:colId xmlns:a16="http://schemas.microsoft.com/office/drawing/2014/main" val="448396635"/>
                    </a:ext>
                  </a:extLst>
                </a:gridCol>
                <a:gridCol w="3593019">
                  <a:extLst>
                    <a:ext uri="{9D8B030D-6E8A-4147-A177-3AD203B41FA5}">
                      <a16:colId xmlns:a16="http://schemas.microsoft.com/office/drawing/2014/main" val="352905102"/>
                    </a:ext>
                  </a:extLst>
                </a:gridCol>
                <a:gridCol w="2865621">
                  <a:extLst>
                    <a:ext uri="{9D8B030D-6E8A-4147-A177-3AD203B41FA5}">
                      <a16:colId xmlns:a16="http://schemas.microsoft.com/office/drawing/2014/main" val="2536192552"/>
                    </a:ext>
                  </a:extLst>
                </a:gridCol>
              </a:tblGrid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Эксперимент 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Эксперимент 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Эксперимент 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Эксперимент 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64777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основной состав образца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268592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состав включений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568435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 основного материала,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46573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расход жидкости при образовании трещины ГРП,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/мин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448368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объём закачанной жидкости до максимума давления, см</a:t>
                      </a:r>
                      <a:r>
                        <a:rPr lang="ru-RU" sz="1200" baseline="3000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12.9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6.7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27.8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9.3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653467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максимальное давление, МПа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7.4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7.8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4.75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4.5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040362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модуль Юнга основного материала, ГПа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Palatino Linotype" panose="0204050205050503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Palatino Linotype" panose="02040502050505030304" pitchFamily="18" charset="0"/>
                        </a:rPr>
                        <a:t>6.1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11.2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11.2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6698447"/>
                  </a:ext>
                </a:extLst>
              </a:tr>
              <a:tr h="68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 основного материала, МПа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1.05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1.05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1.9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692819"/>
                  </a:ext>
                </a:extLst>
              </a:tr>
              <a:tr h="82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длительность интервала нарастания накопленной акустической эмиссии, с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16.7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28.3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19.9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280253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найденные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Palatino Linotype" panose="02040502050505030304" pitchFamily="18" charset="0"/>
                        </a:rPr>
                        <a:t>44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395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119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895164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лоцированные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248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83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848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7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anose="02040502050505030304" pitchFamily="18" charset="0"/>
              </a:rPr>
              <a:t>Обсуждение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 Различие расходов для </a:t>
            </a:r>
            <a:r>
              <a:rPr lang="ru-RU" dirty="0" err="1" smtClean="0">
                <a:latin typeface="Palatino Linotype" panose="02040502050505030304" pitchFamily="18" charset="0"/>
              </a:rPr>
              <a:t>гидроразрыва</a:t>
            </a:r>
            <a:r>
              <a:rPr lang="ru-RU" dirty="0" smtClean="0">
                <a:latin typeface="Palatino Linotype" panose="02040502050505030304" pitchFamily="18" charset="0"/>
              </a:rPr>
              <a:t> объясняется пластической деформацией материала,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приводящей к снижению проницаемости и уменьшению утечек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Пластические свойства материала увеличивают давление, необходимое для </a:t>
            </a:r>
            <a:r>
              <a:rPr lang="ru-RU" dirty="0" err="1" smtClean="0">
                <a:latin typeface="Palatino Linotype" panose="02040502050505030304" pitchFamily="18" charset="0"/>
              </a:rPr>
              <a:t>гидроразрыва</a:t>
            </a:r>
            <a:r>
              <a:rPr lang="ru-RU" dirty="0" smtClean="0">
                <a:latin typeface="Palatino Linotype" panose="02040502050505030304" pitchFamily="18" charset="0"/>
              </a:rPr>
              <a:t>,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несмотря на более низкую прочность при растяжении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Трещина </a:t>
            </a:r>
            <a:r>
              <a:rPr lang="ru-RU" dirty="0" err="1" smtClean="0">
                <a:latin typeface="Palatino Linotype" panose="02040502050505030304" pitchFamily="18" charset="0"/>
              </a:rPr>
              <a:t>гидроразрыва</a:t>
            </a:r>
            <a:r>
              <a:rPr lang="ru-RU" dirty="0" smtClean="0">
                <a:latin typeface="Palatino Linotype" panose="02040502050505030304" pitchFamily="18" charset="0"/>
              </a:rPr>
              <a:t> не проходит через включения,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а распространяется по границам раздела материалов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При однородном боковом сжатии трещина может распространяться вдоль границ включений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и изменять направление без ограничений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Объём закачанной жидкости коррелирует с длительностью роста акустической эмиссии,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соответствующей времени развития трещины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Импульсы акустической эмиссии на ранних стадиях не связаны с трещиной,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а обусловлены </a:t>
            </a:r>
            <a:r>
              <a:rPr lang="ru-RU" dirty="0" err="1" smtClean="0">
                <a:latin typeface="Palatino Linotype" panose="02040502050505030304" pitchFamily="18" charset="0"/>
              </a:rPr>
              <a:t>микроразрушениями</a:t>
            </a:r>
            <a:r>
              <a:rPr lang="ru-RU" dirty="0" smtClean="0">
                <a:latin typeface="Palatino Linotype" panose="02040502050505030304" pitchFamily="18" charset="0"/>
              </a:rPr>
              <a:t> на границах материалов </a:t>
            </a:r>
          </a:p>
          <a:p>
            <a:pPr>
              <a:buFontTx/>
              <a:buChar char="-"/>
            </a:pPr>
            <a:r>
              <a:rPr lang="ru-RU" dirty="0" smtClean="0">
                <a:latin typeface="Palatino Linotype" panose="02040502050505030304" pitchFamily="18" charset="0"/>
              </a:rPr>
              <a:t>Точность локации источников АЭ ограничена использованием упрощённой скоростной модели 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8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Выводы и результаты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9857" y="1115122"/>
            <a:ext cx="11315700" cy="56027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Palatino Linotype" panose="02040502050505030304" pitchFamily="18" charset="0"/>
              </a:rPr>
              <a:t>Основные положения</a:t>
            </a:r>
          </a:p>
          <a:p>
            <a:r>
              <a:rPr lang="ru-RU" dirty="0">
                <a:latin typeface="Palatino Linotype" panose="02040502050505030304" pitchFamily="18" charset="0"/>
              </a:rPr>
              <a:t>Проведён комплекс исследований физико-механических и фильтрационных свойств модельных материалов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Показана важность учёта прочности контакта и деформационных свойств материалов при планировании экспериментов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Установлено, что гипсоцементный материал более склонен к пластической </a:t>
            </a:r>
            <a:r>
              <a:rPr lang="ru-RU" dirty="0" smtClean="0">
                <a:latin typeface="Palatino Linotype" panose="02040502050505030304" pitchFamily="18" charset="0"/>
              </a:rPr>
              <a:t>деформации. </a:t>
            </a:r>
            <a:r>
              <a:rPr lang="ru-RU" dirty="0">
                <a:latin typeface="Palatino Linotype" panose="02040502050505030304" pitchFamily="18" charset="0"/>
              </a:rPr>
              <a:t>Э</a:t>
            </a:r>
            <a:r>
              <a:rPr lang="ru-RU" dirty="0" smtClean="0">
                <a:latin typeface="Palatino Linotype" panose="02040502050505030304" pitchFamily="18" charset="0"/>
              </a:rPr>
              <a:t>то </a:t>
            </a:r>
            <a:r>
              <a:rPr lang="ru-RU" dirty="0">
                <a:latin typeface="Palatino Linotype" panose="02040502050505030304" pitchFamily="18" charset="0"/>
              </a:rPr>
              <a:t>приводит к повышению давления </a:t>
            </a:r>
            <a:r>
              <a:rPr lang="ru-RU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В образцах из наливного пола регистрируется более стабильная акустическая эмиссия,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что повышает качество её </a:t>
            </a:r>
            <a:r>
              <a:rPr lang="ru-RU" dirty="0" smtClean="0">
                <a:latin typeface="Palatino Linotype" panose="02040502050505030304" pitchFamily="18" charset="0"/>
              </a:rPr>
              <a:t>анализа</a:t>
            </a:r>
          </a:p>
          <a:p>
            <a:pPr marL="0" indent="0">
              <a:buNone/>
            </a:pPr>
            <a:r>
              <a:rPr lang="ru-RU" b="1" dirty="0">
                <a:latin typeface="Palatino Linotype" panose="02040502050505030304" pitchFamily="18" charset="0"/>
              </a:rPr>
              <a:t>Поведение </a:t>
            </a:r>
            <a:r>
              <a:rPr lang="ru-RU" b="1" dirty="0" smtClean="0">
                <a:latin typeface="Palatino Linotype" panose="02040502050505030304" pitchFamily="18" charset="0"/>
              </a:rPr>
              <a:t>трещины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Во </a:t>
            </a:r>
            <a:r>
              <a:rPr lang="ru-RU" dirty="0">
                <a:latin typeface="Palatino Linotype" panose="02040502050505030304" pitchFamily="18" charset="0"/>
              </a:rPr>
              <a:t>всех экспериментах </a:t>
            </a:r>
            <a:r>
              <a:rPr lang="ru-RU" dirty="0" smtClean="0">
                <a:latin typeface="Palatino Linotype" panose="02040502050505030304" pitchFamily="18" charset="0"/>
              </a:rPr>
              <a:t>трещина: не </a:t>
            </a:r>
            <a:r>
              <a:rPr lang="ru-RU" dirty="0">
                <a:latin typeface="Palatino Linotype" panose="02040502050505030304" pitchFamily="18" charset="0"/>
              </a:rPr>
              <a:t>проходит через </a:t>
            </a:r>
            <a:r>
              <a:rPr lang="ru-RU" dirty="0" smtClean="0">
                <a:latin typeface="Palatino Linotype" panose="02040502050505030304" pitchFamily="18" charset="0"/>
              </a:rPr>
              <a:t>включения и  </a:t>
            </a:r>
            <a:r>
              <a:rPr lang="ru-RU" dirty="0">
                <a:latin typeface="Palatino Linotype" panose="02040502050505030304" pitchFamily="18" charset="0"/>
              </a:rPr>
              <a:t>распространяется по границам </a:t>
            </a:r>
            <a:r>
              <a:rPr lang="ru-RU" dirty="0" smtClean="0">
                <a:latin typeface="Palatino Linotype" panose="02040502050505030304" pitchFamily="18" charset="0"/>
              </a:rPr>
              <a:t>раздела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На </a:t>
            </a:r>
            <a:r>
              <a:rPr lang="ru-RU" dirty="0">
                <a:latin typeface="Palatino Linotype" panose="02040502050505030304" pitchFamily="18" charset="0"/>
              </a:rPr>
              <a:t>кривой накопленной </a:t>
            </a:r>
            <a:r>
              <a:rPr lang="ru-RU" dirty="0" smtClean="0">
                <a:latin typeface="Palatino Linotype" panose="02040502050505030304" pitchFamily="18" charset="0"/>
              </a:rPr>
              <a:t>АЭ: участки </a:t>
            </a:r>
            <a:r>
              <a:rPr lang="ru-RU" dirty="0">
                <a:latin typeface="Palatino Linotype" panose="02040502050505030304" pitchFamily="18" charset="0"/>
              </a:rPr>
              <a:t>быстрого роста чередуются со </a:t>
            </a:r>
            <a:r>
              <a:rPr lang="ru-RU" dirty="0" smtClean="0">
                <a:latin typeface="Palatino Linotype" panose="02040502050505030304" pitchFamily="18" charset="0"/>
              </a:rPr>
              <a:t>стационарными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Эти </a:t>
            </a:r>
            <a:r>
              <a:rPr lang="ru-RU" dirty="0">
                <a:latin typeface="Palatino Linotype" panose="02040502050505030304" pitchFamily="18" charset="0"/>
              </a:rPr>
              <a:t>интервалы </a:t>
            </a:r>
            <a:r>
              <a:rPr lang="ru-RU" dirty="0" smtClean="0">
                <a:latin typeface="Palatino Linotype" panose="02040502050505030304" pitchFamily="18" charset="0"/>
              </a:rPr>
              <a:t>соответствуют этапам </a:t>
            </a:r>
            <a:r>
              <a:rPr lang="ru-RU" dirty="0">
                <a:latin typeface="Palatino Linotype" panose="02040502050505030304" pitchFamily="18" charset="0"/>
              </a:rPr>
              <a:t>распространения </a:t>
            </a:r>
            <a:r>
              <a:rPr lang="ru-RU" dirty="0" smtClean="0">
                <a:latin typeface="Palatino Linotype" panose="02040502050505030304" pitchFamily="18" charset="0"/>
              </a:rPr>
              <a:t>трещины</a:t>
            </a:r>
          </a:p>
          <a:p>
            <a:pPr marL="0" indent="0">
              <a:buNone/>
            </a:pPr>
            <a:r>
              <a:rPr lang="ru-RU" b="1" dirty="0">
                <a:latin typeface="Palatino Linotype" panose="02040502050505030304" pitchFamily="18" charset="0"/>
              </a:rPr>
              <a:t>Практическое </a:t>
            </a:r>
            <a:r>
              <a:rPr lang="ru-RU" b="1" dirty="0" smtClean="0">
                <a:latin typeface="Palatino Linotype" panose="02040502050505030304" pitchFamily="18" charset="0"/>
              </a:rPr>
              <a:t>значение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Результаты </a:t>
            </a:r>
            <a:r>
              <a:rPr lang="ru-RU" dirty="0">
                <a:latin typeface="Palatino Linotype" panose="02040502050505030304" pitchFamily="18" charset="0"/>
              </a:rPr>
              <a:t>могут быть использованы </a:t>
            </a:r>
            <a:r>
              <a:rPr lang="ru-RU" dirty="0" smtClean="0">
                <a:latin typeface="Palatino Linotype" panose="02040502050505030304" pitchFamily="18" charset="0"/>
              </a:rPr>
              <a:t>при:</a:t>
            </a:r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планировании </a:t>
            </a:r>
            <a:r>
              <a:rPr lang="ru-RU" dirty="0">
                <a:latin typeface="Palatino Linotype" panose="02040502050505030304" pitchFamily="18" charset="0"/>
              </a:rPr>
              <a:t>экспериментов в неоднородной </a:t>
            </a:r>
            <a:r>
              <a:rPr lang="ru-RU" dirty="0" smtClean="0">
                <a:latin typeface="Palatino Linotype" panose="02040502050505030304" pitchFamily="18" charset="0"/>
              </a:rPr>
              <a:t>среде</a:t>
            </a:r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выборе </a:t>
            </a:r>
            <a:r>
              <a:rPr lang="ru-RU" dirty="0">
                <a:latin typeface="Palatino Linotype" panose="02040502050505030304" pitchFamily="18" charset="0"/>
              </a:rPr>
              <a:t>модельных </a:t>
            </a:r>
            <a:r>
              <a:rPr lang="ru-RU" dirty="0" smtClean="0">
                <a:latin typeface="Palatino Linotype" panose="02040502050505030304" pitchFamily="18" charset="0"/>
              </a:rPr>
              <a:t>материалов</a:t>
            </a:r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разработке </a:t>
            </a:r>
            <a:r>
              <a:rPr lang="ru-RU" dirty="0">
                <a:latin typeface="Palatino Linotype" panose="02040502050505030304" pitchFamily="18" charset="0"/>
              </a:rPr>
              <a:t>технологии изготовления </a:t>
            </a:r>
            <a:r>
              <a:rPr lang="ru-RU" dirty="0" smtClean="0">
                <a:latin typeface="Palatino Linotype" panose="02040502050505030304" pitchFamily="18" charset="0"/>
              </a:rPr>
              <a:t>образцов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8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Литература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1	</a:t>
            </a:r>
            <a:r>
              <a:rPr lang="en-US" dirty="0" err="1">
                <a:latin typeface="Palatino Linotype" panose="02040502050505030304" pitchFamily="18" charset="0"/>
              </a:rPr>
              <a:t>Zoback</a:t>
            </a:r>
            <a:r>
              <a:rPr lang="en-US" dirty="0">
                <a:latin typeface="Palatino Linotype" panose="02040502050505030304" pitchFamily="18" charset="0"/>
              </a:rPr>
              <a:t> M.D. et al. Laboratory hydraulic fracturing experiments in intact and pre-fractured rock // International Journal of Rock Mechanics and Mining Sciences &amp; </a:t>
            </a:r>
            <a:r>
              <a:rPr lang="en-US" dirty="0" err="1">
                <a:latin typeface="Palatino Linotype" panose="02040502050505030304" pitchFamily="18" charset="0"/>
              </a:rPr>
              <a:t>Geomechanics</a:t>
            </a:r>
            <a:r>
              <a:rPr lang="en-US" dirty="0">
                <a:latin typeface="Palatino Linotype" panose="02040502050505030304" pitchFamily="18" charset="0"/>
              </a:rPr>
              <a:t> Abstracts. Elsevier, 1977. Vol. 14, № 2. P. 49–58.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2	Lu, G., </a:t>
            </a:r>
            <a:r>
              <a:rPr lang="en-US" dirty="0" err="1">
                <a:latin typeface="Palatino Linotype" panose="02040502050505030304" pitchFamily="18" charset="0"/>
              </a:rPr>
              <a:t>Momeni</a:t>
            </a:r>
            <a:r>
              <a:rPr lang="en-US" dirty="0">
                <a:latin typeface="Palatino Linotype" panose="02040502050505030304" pitchFamily="18" charset="0"/>
              </a:rPr>
              <a:t>, S., and B. </a:t>
            </a:r>
            <a:r>
              <a:rPr lang="en-US" dirty="0" err="1">
                <a:latin typeface="Palatino Linotype" panose="02040502050505030304" pitchFamily="18" charset="0"/>
              </a:rPr>
              <a:t>Lecampion</a:t>
            </a:r>
            <a:r>
              <a:rPr lang="en-US" dirty="0">
                <a:latin typeface="Palatino Linotype" panose="02040502050505030304" pitchFamily="18" charset="0"/>
              </a:rPr>
              <a:t>. Experimental Investigation of Hydraulic Fracture Growth in an Anisotropic Rock with Pre-Existing Discontinuities Under Different Propagation Regimes. 56th U.S. Rock Mechanics/</a:t>
            </a:r>
            <a:r>
              <a:rPr lang="en-US" dirty="0" err="1">
                <a:latin typeface="Palatino Linotype" panose="02040502050505030304" pitchFamily="18" charset="0"/>
              </a:rPr>
              <a:t>Geomechanics</a:t>
            </a:r>
            <a:r>
              <a:rPr lang="en-US" dirty="0">
                <a:latin typeface="Palatino Linotype" panose="02040502050505030304" pitchFamily="18" charset="0"/>
              </a:rPr>
              <a:t> Symposium, Santa Fe, New Mexico, USA, June 2022.: ARMA-2022-0239. doi.org/10.56952/ARMA-2022-0239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3	</a:t>
            </a:r>
            <a:r>
              <a:rPr lang="en-US" dirty="0" err="1">
                <a:latin typeface="Palatino Linotype" panose="02040502050505030304" pitchFamily="18" charset="0"/>
              </a:rPr>
              <a:t>Oye</a:t>
            </a:r>
            <a:r>
              <a:rPr lang="en-US" dirty="0">
                <a:latin typeface="Palatino Linotype" panose="02040502050505030304" pitchFamily="18" charset="0"/>
              </a:rPr>
              <a:t>, V. et al. Cubic-meter scale laboratory fault re-activation experiments to improve the understanding of induced seismicity risks. </a:t>
            </a:r>
            <a:r>
              <a:rPr lang="en-US" dirty="0" err="1">
                <a:latin typeface="Palatino Linotype" panose="02040502050505030304" pitchFamily="18" charset="0"/>
              </a:rPr>
              <a:t>Sci</a:t>
            </a:r>
            <a:r>
              <a:rPr lang="en-US" dirty="0">
                <a:latin typeface="Palatino Linotype" panose="02040502050505030304" pitchFamily="18" charset="0"/>
              </a:rPr>
              <a:t> Rep 12, 8015 (2022). doi.org/10.1038/s41598-022-11715-6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4	</a:t>
            </a:r>
            <a:r>
              <a:rPr lang="en-US" dirty="0" err="1">
                <a:latin typeface="Palatino Linotype" panose="02040502050505030304" pitchFamily="18" charset="0"/>
              </a:rPr>
              <a:t>Keer</a:t>
            </a:r>
            <a:r>
              <a:rPr lang="en-US" dirty="0">
                <a:latin typeface="Palatino Linotype" panose="02040502050505030304" pitchFamily="18" charset="0"/>
              </a:rPr>
              <a:t> L.M., Chen S.H. The intersection of a pressurized crack with a joint // J. </a:t>
            </a:r>
            <a:r>
              <a:rPr lang="en-US" dirty="0" err="1">
                <a:latin typeface="Palatino Linotype" panose="02040502050505030304" pitchFamily="18" charset="0"/>
              </a:rPr>
              <a:t>Geophys</a:t>
            </a:r>
            <a:r>
              <a:rPr lang="en-US" dirty="0">
                <a:latin typeface="Palatino Linotype" panose="02040502050505030304" pitchFamily="18" charset="0"/>
              </a:rPr>
              <a:t>. Res. 1981. Vol. 86, № B2. P. 1032–1038. doi.org/10.1029/JB086iB02p01032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5	Blanton T.L. An Experimental Study of Interaction Between Hydraulically Induced and Pre-Existing Fractures // All Days. Pittsburgh, Pennsylvania: SPE, 1982. P. SPE-10847-MS. doi.org/10.2118/10847-MS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6	</a:t>
            </a:r>
            <a:r>
              <a:rPr lang="en-US" dirty="0" err="1">
                <a:latin typeface="Palatino Linotype" panose="02040502050505030304" pitchFamily="18" charset="0"/>
              </a:rPr>
              <a:t>Warpinski</a:t>
            </a:r>
            <a:r>
              <a:rPr lang="en-US" dirty="0">
                <a:latin typeface="Palatino Linotype" panose="02040502050505030304" pitchFamily="18" charset="0"/>
              </a:rPr>
              <a:t> N.R., </a:t>
            </a:r>
            <a:r>
              <a:rPr lang="en-US" dirty="0" err="1">
                <a:latin typeface="Palatino Linotype" panose="02040502050505030304" pitchFamily="18" charset="0"/>
              </a:rPr>
              <a:t>Teufel</a:t>
            </a:r>
            <a:r>
              <a:rPr lang="en-US" dirty="0">
                <a:latin typeface="Palatino Linotype" panose="02040502050505030304" pitchFamily="18" charset="0"/>
              </a:rPr>
              <a:t> L.W. Influence of Geologic Discontinuities on Hydraulic Fracture Propagation (includes associated papers 17011 and 17074 ) // Journal of Petroleum Technology. 1987. Vol. 39, № 02. P. 209–220. doi.org/10.2118/13224-PA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7	Renshaw C.E., Pollard D.D. An experimentally verified criterion for propagation across unbounded frictional interfaces in brittle, linear elastic materials // International Journal of Rock Mechanics and Mining Sciences &amp; </a:t>
            </a:r>
            <a:r>
              <a:rPr lang="en-US" dirty="0" err="1">
                <a:latin typeface="Palatino Linotype" panose="02040502050505030304" pitchFamily="18" charset="0"/>
              </a:rPr>
              <a:t>Geomechanics</a:t>
            </a:r>
            <a:r>
              <a:rPr lang="en-US" dirty="0">
                <a:latin typeface="Palatino Linotype" panose="02040502050505030304" pitchFamily="18" charset="0"/>
              </a:rPr>
              <a:t> Abstracts. 1995. Vol. 32, № 3. P. 237–249.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8	</a:t>
            </a:r>
            <a:r>
              <a:rPr lang="ru-RU" dirty="0">
                <a:latin typeface="Palatino Linotype" panose="02040502050505030304" pitchFamily="18" charset="0"/>
              </a:rPr>
              <a:t>Зенченко Е.В. и др. Совместный акустический и деформационный мониторинг трещины </a:t>
            </a:r>
            <a:r>
              <a:rPr lang="ru-RU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dirty="0">
                <a:latin typeface="Palatino Linotype" panose="02040502050505030304" pitchFamily="18" charset="0"/>
              </a:rPr>
              <a:t> в лабораторном эксперименте // Физика Земли. 2023. №3. С. 148-157. </a:t>
            </a:r>
            <a:r>
              <a:rPr lang="en-US" dirty="0">
                <a:latin typeface="Palatino Linotype" panose="02040502050505030304" pitchFamily="18" charset="0"/>
              </a:rPr>
              <a:t>DOI: 10.31857/S0002333723030134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9	Grosse C.U., </a:t>
            </a:r>
            <a:r>
              <a:rPr lang="en-US" dirty="0" err="1">
                <a:latin typeface="Palatino Linotype" panose="02040502050505030304" pitchFamily="18" charset="0"/>
              </a:rPr>
              <a:t>Ohtsu</a:t>
            </a:r>
            <a:r>
              <a:rPr lang="en-US" dirty="0">
                <a:latin typeface="Palatino Linotype" panose="02040502050505030304" pitchFamily="18" charset="0"/>
              </a:rPr>
              <a:t> M. Acoustic Emission Testing. New York: Springer, 2008. </a:t>
            </a:r>
          </a:p>
          <a:p>
            <a:pPr marL="514350" indent="-514350" algn="just"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10	</a:t>
            </a:r>
            <a:r>
              <a:rPr lang="ru-RU" dirty="0" err="1">
                <a:latin typeface="Palatino Linotype" panose="02040502050505030304" pitchFamily="18" charset="0"/>
              </a:rPr>
              <a:t>Тримонова</a:t>
            </a:r>
            <a:r>
              <a:rPr lang="ru-RU" dirty="0">
                <a:latin typeface="Palatino Linotype" panose="02040502050505030304" pitchFamily="18" charset="0"/>
              </a:rPr>
              <a:t> М.А., </a:t>
            </a:r>
            <a:r>
              <a:rPr lang="ru-RU" dirty="0" err="1">
                <a:latin typeface="Palatino Linotype" panose="02040502050505030304" pitchFamily="18" charset="0"/>
              </a:rPr>
              <a:t>Фасхеев</a:t>
            </a:r>
            <a:r>
              <a:rPr lang="ru-RU" dirty="0">
                <a:latin typeface="Palatino Linotype" panose="02040502050505030304" pitchFamily="18" charset="0"/>
              </a:rPr>
              <a:t> И.О. Влияние пластических свойств на операцию </a:t>
            </a:r>
            <a:r>
              <a:rPr lang="ru-RU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dirty="0">
                <a:latin typeface="Palatino Linotype" panose="02040502050505030304" pitchFamily="18" charset="0"/>
              </a:rPr>
              <a:t> пласта // Процессы в </a:t>
            </a:r>
            <a:r>
              <a:rPr lang="ru-RU" dirty="0" err="1">
                <a:latin typeface="Palatino Linotype" panose="02040502050505030304" pitchFamily="18" charset="0"/>
              </a:rPr>
              <a:t>геосредах</a:t>
            </a:r>
            <a:r>
              <a:rPr lang="ru-RU" dirty="0">
                <a:latin typeface="Palatino Linotype" panose="02040502050505030304" pitchFamily="18" charset="0"/>
              </a:rPr>
              <a:t>. 2020. №2. С.732-737.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9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767" y="2342943"/>
            <a:ext cx="8744123" cy="1211262"/>
          </a:xfrm>
        </p:spPr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91156" y="336591"/>
            <a:ext cx="1463040" cy="1322312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22377" y="1909759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3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anose="02040502050505030304" pitchFamily="18" charset="0"/>
              </a:rPr>
              <a:t>Актуальность 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6" y="1645919"/>
            <a:ext cx="10665823" cy="507192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Геологические среды характеризуются структурной и механической </a:t>
            </a:r>
            <a:r>
              <a:rPr lang="ru-RU" sz="2000" dirty="0" smtClean="0">
                <a:latin typeface="Palatino Linotype" panose="02040502050505030304" pitchFamily="18" charset="0"/>
              </a:rPr>
              <a:t>неоднородностью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Наличие включений, трещин и границ раздела существенно влияет на процесс </a:t>
            </a:r>
            <a:r>
              <a:rPr lang="ru-RU" sz="2000" dirty="0" err="1" smtClean="0">
                <a:latin typeface="Palatino Linotype" panose="02040502050505030304" pitchFamily="18" charset="0"/>
              </a:rPr>
              <a:t>гидроразрыва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Классические модели </a:t>
            </a:r>
            <a:r>
              <a:rPr lang="ru-RU" sz="2000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sz="2000" dirty="0">
                <a:latin typeface="Palatino Linotype" panose="02040502050505030304" pitchFamily="18" charset="0"/>
              </a:rPr>
              <a:t>, как правило, предполагают однородность среды. В реальных условиях это предположение часто нарушается (</a:t>
            </a:r>
            <a:r>
              <a:rPr lang="ru-RU" sz="2000" dirty="0" err="1">
                <a:latin typeface="Palatino Linotype" panose="02040502050505030304" pitchFamily="18" charset="0"/>
              </a:rPr>
              <a:t>Warpinski</a:t>
            </a:r>
            <a:r>
              <a:rPr lang="ru-RU" sz="2000" dirty="0"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latin typeface="Palatino Linotype" panose="02040502050505030304" pitchFamily="18" charset="0"/>
              </a:rPr>
              <a:t>Teufel</a:t>
            </a:r>
            <a:r>
              <a:rPr lang="ru-RU" sz="2000" dirty="0">
                <a:latin typeface="Palatino Linotype" panose="02040502050505030304" pitchFamily="18" charset="0"/>
              </a:rPr>
              <a:t>)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Влияние </a:t>
            </a:r>
            <a:r>
              <a:rPr lang="ru-RU" sz="2000" dirty="0">
                <a:latin typeface="Palatino Linotype" panose="02040502050505030304" pitchFamily="18" charset="0"/>
              </a:rPr>
              <a:t>неоднородностей на траекторию и морфологию трещины изучено недостаточно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Требуются экспериментальные исследования с контролируемой структурой 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z="2000" smtClean="0"/>
              <a:pPr/>
              <a:t>2</a:t>
            </a:fld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6" y="1645919"/>
            <a:ext cx="10665823" cy="5071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>
                <a:latin typeface="Palatino Linotype" panose="02040502050505030304" pitchFamily="18" charset="0"/>
              </a:rPr>
              <a:t>Цель работы - </a:t>
            </a:r>
            <a:r>
              <a:rPr lang="ru-RU" sz="2000" dirty="0" smtClean="0">
                <a:latin typeface="Palatino Linotype" panose="02040502050505030304" pitchFamily="18" charset="0"/>
              </a:rPr>
              <a:t>экспериментальное </a:t>
            </a:r>
            <a:r>
              <a:rPr lang="ru-RU" sz="2000" dirty="0">
                <a:latin typeface="Palatino Linotype" panose="02040502050505030304" pitchFamily="18" charset="0"/>
              </a:rPr>
              <a:t>исследование особенностей распространения трещины </a:t>
            </a:r>
            <a:r>
              <a:rPr lang="ru-RU" sz="2000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sz="2000" dirty="0">
                <a:latin typeface="Palatino Linotype" panose="02040502050505030304" pitchFamily="18" charset="0"/>
              </a:rPr>
              <a:t> в неоднородной среде с использованием метода акустической эмиссии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Задачи</a:t>
            </a:r>
            <a:r>
              <a:rPr lang="ru-RU" sz="2000" dirty="0">
                <a:latin typeface="Palatino Linotype" panose="0204050205050503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- Разработать </a:t>
            </a:r>
            <a:r>
              <a:rPr lang="ru-RU" sz="2000" dirty="0">
                <a:latin typeface="Palatino Linotype" panose="02040502050505030304" pitchFamily="18" charset="0"/>
              </a:rPr>
              <a:t>лабораторную модель образца с контролируемыми неоднородностями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- Провести </a:t>
            </a:r>
            <a:r>
              <a:rPr lang="ru-RU" sz="2000" dirty="0">
                <a:latin typeface="Palatino Linotype" panose="02040502050505030304" pitchFamily="18" charset="0"/>
              </a:rPr>
              <a:t>серию экспериментов </a:t>
            </a:r>
            <a:r>
              <a:rPr lang="ru-RU" sz="2000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sz="2000" dirty="0">
                <a:latin typeface="Palatino Linotype" panose="02040502050505030304" pitchFamily="18" charset="0"/>
              </a:rPr>
              <a:t> при различных режимах нагнетания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- Зарегистрировать </a:t>
            </a:r>
            <a:r>
              <a:rPr lang="ru-RU" sz="2000" dirty="0">
                <a:latin typeface="Palatino Linotype" panose="02040502050505030304" pitchFamily="18" charset="0"/>
              </a:rPr>
              <a:t>и проанализировать сигналы акустической эмиссии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- Исследовать </a:t>
            </a:r>
            <a:r>
              <a:rPr lang="ru-RU" sz="2000" dirty="0">
                <a:latin typeface="Palatino Linotype" panose="02040502050505030304" pitchFamily="18" charset="0"/>
              </a:rPr>
              <a:t>влияние включений на траекторию и динамику развития трещины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Palatino Linotype" panose="02040502050505030304" pitchFamily="18" charset="0"/>
              </a:rPr>
              <a:t>- Установить </a:t>
            </a:r>
            <a:r>
              <a:rPr lang="ru-RU" sz="2000" dirty="0">
                <a:latin typeface="Palatino Linotype" panose="02040502050505030304" pitchFamily="18" charset="0"/>
              </a:rPr>
              <a:t>связь между параметрами давления и активностью акустической эмиссии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1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Экспериментальная установка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Small Model со скважи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10" y="1153658"/>
            <a:ext cx="5565913" cy="5111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355271" y="6224645"/>
            <a:ext cx="9398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1645">
              <a:spcBef>
                <a:spcPts val="1000"/>
              </a:spcBef>
              <a:spcAft>
                <a:spcPts val="0"/>
              </a:spcAft>
            </a:pPr>
            <a:r>
              <a:rPr lang="ru-RU" sz="14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Изображение 1. </a:t>
            </a:r>
            <a:r>
              <a:rPr lang="ru-RU" sz="1400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Схема экспериментальной установки </a:t>
            </a:r>
            <a:br>
              <a:rPr lang="ru-RU" sz="1400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1400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 малых образцов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2111"/>
              </p:ext>
            </p:extLst>
          </p:nvPr>
        </p:nvGraphicFramePr>
        <p:xfrm>
          <a:off x="5888623" y="2942706"/>
          <a:ext cx="6040142" cy="3322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8322">
                  <a:extLst>
                    <a:ext uri="{9D8B030D-6E8A-4147-A177-3AD203B41FA5}">
                      <a16:colId xmlns:a16="http://schemas.microsoft.com/office/drawing/2014/main" val="2235595574"/>
                    </a:ext>
                  </a:extLst>
                </a:gridCol>
                <a:gridCol w="1283940">
                  <a:extLst>
                    <a:ext uri="{9D8B030D-6E8A-4147-A177-3AD203B41FA5}">
                      <a16:colId xmlns:a16="http://schemas.microsoft.com/office/drawing/2014/main" val="559342889"/>
                    </a:ext>
                  </a:extLst>
                </a:gridCol>
                <a:gridCol w="1283940">
                  <a:extLst>
                    <a:ext uri="{9D8B030D-6E8A-4147-A177-3AD203B41FA5}">
                      <a16:colId xmlns:a16="http://schemas.microsoft.com/office/drawing/2014/main" val="2586754753"/>
                    </a:ext>
                  </a:extLst>
                </a:gridCol>
                <a:gridCol w="1283940">
                  <a:extLst>
                    <a:ext uri="{9D8B030D-6E8A-4147-A177-3AD203B41FA5}">
                      <a16:colId xmlns:a16="http://schemas.microsoft.com/office/drawing/2014/main" val="4067821399"/>
                    </a:ext>
                  </a:extLst>
                </a:gridCol>
              </a:tblGrid>
              <a:tr h="707172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гипс-цемент-вода 10:1:5.7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гипс-цемент-вода 10:1:6.9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наливной </a:t>
                      </a:r>
                      <a:r>
                        <a:rPr lang="ru-RU" sz="1200" dirty="0" smtClean="0">
                          <a:effectLst/>
                          <a:latin typeface="Palatino Linotype" panose="02040502050505030304" pitchFamily="18" charset="0"/>
                        </a:rPr>
                        <a:t>пол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837544"/>
                  </a:ext>
                </a:extLst>
              </a:tr>
              <a:tr h="433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прочность при одноосном сжатии, МПа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13.7 ± 0.9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6.6 ± 0.9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13.8 ± 0.2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120333"/>
                  </a:ext>
                </a:extLst>
              </a:tr>
              <a:tr h="433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метод), МПа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1.8 ± 0.1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1.05 ± 0.06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1.9 ± 0.1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996902"/>
                  </a:ext>
                </a:extLst>
              </a:tr>
              <a:tr h="46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скорость звука, м/с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2080 ± 20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20</a:t>
                      </a: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0 ± 50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2700 ± 50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82804"/>
                  </a:ext>
                </a:extLst>
              </a:tr>
              <a:tr h="433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плотность насыщенных материалов, кг/м</a:t>
                      </a:r>
                      <a:r>
                        <a:rPr lang="ru-RU" sz="1200" baseline="3000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1630 ± 12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1640 ± 20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1900 ± 30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662793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модуль Юнга, ГПа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6.3 ± 0.1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6.</a:t>
                      </a: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 ± 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11.2 ± 0.9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934964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коэффициент Пуассона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0.25 ± 0.02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0.2</a:t>
                      </a: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 ± 0.03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0.35 ± 0.05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055574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пористость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0.455 ± 0.004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0.501 ± 0.004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0.33 ± 0.01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86453"/>
                  </a:ext>
                </a:extLst>
              </a:tr>
              <a:tr h="212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5.2 ± 0.2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 ± 0.</a:t>
                      </a: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10.2 ± 0.8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14697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88622" y="1126824"/>
            <a:ext cx="6040141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Palatino Linotype" panose="02040502050505030304" pitchFamily="18" charset="0"/>
              </a:rPr>
              <a:t>Назначение установки:</a:t>
            </a:r>
            <a:endParaRPr lang="ru-RU" sz="1600" dirty="0">
              <a:latin typeface="Palatino Linotype" panose="02040502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alatino Linotype" panose="02040502050505030304" pitchFamily="18" charset="0"/>
              </a:rPr>
              <a:t>Моделирование </a:t>
            </a:r>
            <a:r>
              <a:rPr lang="ru-RU" sz="1600" dirty="0" err="1">
                <a:latin typeface="Palatino Linotype" panose="02040502050505030304" pitchFamily="18" charset="0"/>
              </a:rPr>
              <a:t>гидроразрыва</a:t>
            </a:r>
            <a:r>
              <a:rPr lang="ru-RU" sz="1600" dirty="0">
                <a:latin typeface="Palatino Linotype" panose="02040502050505030304" pitchFamily="18" charset="0"/>
              </a:rPr>
              <a:t> в контролируемо неоднородной среде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alatino Linotype" panose="02040502050505030304" pitchFamily="18" charset="0"/>
              </a:rPr>
              <a:t>Регистрация акустической эмиссии в процессе роста трещины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Palatino Linotype" panose="02040502050505030304" pitchFamily="18" charset="0"/>
              </a:rPr>
              <a:t>Исследование влияния включений на динамику разрушения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8622" y="6321971"/>
            <a:ext cx="5625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Palatino Linotype" panose="02040502050505030304" pitchFamily="18" charset="0"/>
              </a:rPr>
              <a:t>Таблица 1. </a:t>
            </a:r>
            <a:r>
              <a:rPr lang="ru-RU" sz="1400" dirty="0" smtClean="0">
                <a:latin typeface="Palatino Linotype" panose="02040502050505030304" pitchFamily="18" charset="0"/>
              </a:rPr>
              <a:t>Физико-механические </a:t>
            </a:r>
            <a:r>
              <a:rPr lang="ru-RU" sz="1400" dirty="0">
                <a:latin typeface="Palatino Linotype" panose="02040502050505030304" pitchFamily="18" charset="0"/>
              </a:rPr>
              <a:t>свойства материалов 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29258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alatino Linotype" panose="02040502050505030304" pitchFamily="18" charset="0"/>
              </a:rPr>
              <a:t>Экспериментальная установка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458424" y="4110636"/>
            <a:ext cx="7173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1645">
              <a:spcBef>
                <a:spcPts val="1000"/>
              </a:spcBef>
              <a:spcAft>
                <a:spcPts val="0"/>
              </a:spcAft>
            </a:pPr>
            <a:r>
              <a:rPr lang="ru-RU" sz="1200" b="1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Изображение </a:t>
            </a:r>
            <a:r>
              <a:rPr lang="ru-RU" sz="1200" b="1" dirty="0" smtClean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2. </a:t>
            </a:r>
            <a:r>
              <a:rPr lang="ru-RU" sz="1200" dirty="0">
                <a:latin typeface="Palatino Linotype" panose="0204050205050503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Схема расположения блоков в образце (а) и фото формы с блоками, подготовленной для дальнейшей сборки и заливки (б).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Чертёж и фото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95" y="1240787"/>
            <a:ext cx="5399405" cy="2778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999" y="1240787"/>
            <a:ext cx="6122154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Моделирование неоднородной среды: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Включения имитируют естественные геологические неоднородности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Формируется сложное напряжённо-деформированное состояние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Обеспечиваются условия для взаимодействия трещины с препятствиями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smtClean="0">
                <a:latin typeface="Palatino Linotype" panose="02040502050505030304" pitchFamily="18" charset="0"/>
              </a:rPr>
              <a:t> Возможность </a:t>
            </a:r>
            <a:r>
              <a:rPr lang="ru-RU" altLang="ru-RU" sz="1600" dirty="0">
                <a:latin typeface="Palatino Linotype" panose="02040502050505030304" pitchFamily="18" charset="0"/>
              </a:rPr>
              <a:t>контролируемого воспроизведения влияния неоднородностей на рост трещины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749" y="3610667"/>
            <a:ext cx="612140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Palatino Linotype" panose="02040502050505030304" pitchFamily="18" charset="0"/>
              </a:rPr>
              <a:t>Ожидаемые эффекты:</a:t>
            </a:r>
            <a:endParaRPr lang="ru-RU" dirty="0">
              <a:latin typeface="Palatino Linotype" panose="02040502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 отклонение </a:t>
            </a:r>
            <a:r>
              <a:rPr lang="ru-RU" dirty="0">
                <a:latin typeface="Palatino Linotype" panose="02040502050505030304" pitchFamily="18" charset="0"/>
              </a:rPr>
              <a:t>траектории трещины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 локализация </a:t>
            </a:r>
            <a:r>
              <a:rPr lang="ru-RU" dirty="0">
                <a:latin typeface="Palatino Linotype" panose="02040502050505030304" pitchFamily="18" charset="0"/>
              </a:rPr>
              <a:t>разрушения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 изменение </a:t>
            </a:r>
            <a:r>
              <a:rPr lang="ru-RU" dirty="0">
                <a:latin typeface="Palatino Linotype" panose="02040502050505030304" pitchFamily="18" charset="0"/>
              </a:rPr>
              <a:t>характера акустической эмиссии</a:t>
            </a:r>
          </a:p>
        </p:txBody>
      </p:sp>
    </p:spTree>
    <p:extLst>
      <p:ext uri="{BB962C8B-B14F-4D97-AF65-F5344CB8AC3E}">
        <p14:creationId xmlns:p14="http://schemas.microsoft.com/office/powerpoint/2010/main" val="200146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1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PressureAE_plot_Exp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668" y="1109548"/>
            <a:ext cx="3924202" cy="282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Образец с локацией Exp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7360" y="3121599"/>
            <a:ext cx="3882449" cy="3526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 descr="Разлом Эксп1.jpg"/>
          <p:cNvPicPr/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89856" y="3940753"/>
            <a:ext cx="4688973" cy="2651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1870" y="1109548"/>
            <a:ext cx="2232265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Кривые изменения давления в скважине, вертикального напряжения в образце (левая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и накопленной активности акустической эмиссии (правая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во времени в эксперименте 1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3121599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1 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anose="02040502050505030304" pitchFamily="18" charset="0"/>
              </a:rPr>
              <a:t>Наблюдение:</a:t>
            </a:r>
            <a:endParaRPr lang="ru-RU" sz="14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Давление в скважине плавно возрастает до максимума (~7.4 МПа)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Рост накопленной активности АЭ носит монотонный характер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Основной вклад в АЭ наблюдается вблизи максимального давления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Трещина распространяется через материал и вдоль границ включений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При переходе через границы включений изменяется траектория трещины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Локализация АЭ соответствует области формирования трещины </a:t>
            </a:r>
          </a:p>
        </p:txBody>
      </p:sp>
    </p:spTree>
    <p:extLst>
      <p:ext uri="{BB962C8B-B14F-4D97-AF65-F5344CB8AC3E}">
        <p14:creationId xmlns:p14="http://schemas.microsoft.com/office/powerpoint/2010/main" val="186715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1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Образец с локацией Exp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7360" y="3121599"/>
            <a:ext cx="3882449" cy="3526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579809" y="3121599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1 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anose="02040502050505030304" pitchFamily="18" charset="0"/>
              </a:rPr>
              <a:t>Наблюдение:</a:t>
            </a:r>
            <a:endParaRPr lang="ru-RU" sz="14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Давление в скважине плавно возрастает до максимума (~7.4 МПа)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Рост накопленной активности АЭ носит монотонный характер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Основной вклад в АЭ наблюдается вблизи максимального давления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Трещина распространяется через материал и вдоль границ включений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При переходе через границы включений изменяется траектория трещины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Palatino Linotype" panose="02040502050505030304" pitchFamily="18" charset="0"/>
              </a:rPr>
              <a:t>Локализация АЭ соответствует области формирования трещины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30504"/>
              </p:ext>
            </p:extLst>
          </p:nvPr>
        </p:nvGraphicFramePr>
        <p:xfrm>
          <a:off x="954821" y="1349558"/>
          <a:ext cx="3758090" cy="5185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3999">
                  <a:extLst>
                    <a:ext uri="{9D8B030D-6E8A-4147-A177-3AD203B41FA5}">
                      <a16:colId xmlns:a16="http://schemas.microsoft.com/office/drawing/2014/main" val="3428394135"/>
                    </a:ext>
                  </a:extLst>
                </a:gridCol>
                <a:gridCol w="1454091">
                  <a:extLst>
                    <a:ext uri="{9D8B030D-6E8A-4147-A177-3AD203B41FA5}">
                      <a16:colId xmlns:a16="http://schemas.microsoft.com/office/drawing/2014/main" val="3633198193"/>
                    </a:ext>
                  </a:extLst>
                </a:gridCol>
              </a:tblGrid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Эксперимент 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312115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основной состав образца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гипс-цемент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393846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состав включений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наливной пол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307577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проницаемость основного материала, </a:t>
                      </a:r>
                      <a:r>
                        <a:rPr lang="ru-RU" sz="1200" dirty="0" err="1">
                          <a:effectLst/>
                          <a:latin typeface="Palatino Linotype" panose="02040502050505030304" pitchFamily="18" charset="0"/>
                        </a:rPr>
                        <a:t>мД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10.2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9946174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расход жидкости при образовании трещины ГРП, см</a:t>
                      </a:r>
                      <a:r>
                        <a:rPr lang="ru-RU" sz="1200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/мин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50592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объём закачанной жидкости до максимума давления, см</a:t>
                      </a:r>
                      <a:r>
                        <a:rPr lang="ru-RU" sz="1200" baseline="3000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12.9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893852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максимальное давление, МПа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7.4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82240"/>
                  </a:ext>
                </a:extLst>
              </a:tr>
              <a:tr h="41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модуль Юнга основного материала, ГПа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Palatino Linotype" panose="0204050205050503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20322"/>
                  </a:ext>
                </a:extLst>
              </a:tr>
              <a:tr h="687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прочность при растяжении (бразильский метод) основного материала, МПа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1.05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8928652"/>
                  </a:ext>
                </a:extLst>
              </a:tr>
              <a:tr h="82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длительность интервала нарастания накопленной акустической эмиссии, с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16.7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52477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найденные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44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035274"/>
                  </a:ext>
                </a:extLst>
              </a:tr>
              <a:tr h="27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alatino Linotype" panose="02040502050505030304" pitchFamily="18" charset="0"/>
                        </a:rPr>
                        <a:t>импульсы лоцированные</a:t>
                      </a:r>
                      <a:endParaRPr lang="ru-RU" sz="12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alatino Linotype" panose="0204050205050503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06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09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2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1870" y="1109548"/>
            <a:ext cx="2232265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Кривые изменения давления в скважине, вертикального напряжения в образце (левая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и накопленной активности акустической эмиссии (правая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во времени в эксперименте </a:t>
            </a:r>
            <a:r>
              <a:rPr lang="ru-RU" sz="11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3121599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anose="02040502050505030304" pitchFamily="18" charset="0"/>
              </a:rPr>
              <a:t>Наблюдение: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Palatino Linotype" panose="02040502050505030304" pitchFamily="18" charset="0"/>
              </a:rPr>
              <a:t>Гидроразрыв</a:t>
            </a:r>
            <a:r>
              <a:rPr lang="ru-RU" sz="1400" dirty="0">
                <a:latin typeface="Palatino Linotype" panose="02040502050505030304" pitchFamily="18" charset="0"/>
              </a:rPr>
              <a:t> при 7.8 МПа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Короткий и интенсивный рост АЭ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Трещина огибает включения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alatino Linotype" panose="02040502050505030304" pitchFamily="18" charset="0"/>
              </a:rPr>
              <a:t>Число </a:t>
            </a:r>
            <a:r>
              <a:rPr lang="ru-RU" sz="1400" dirty="0">
                <a:latin typeface="Palatino Linotype" panose="02040502050505030304" pitchFamily="18" charset="0"/>
              </a:rPr>
              <a:t>импульсов АЭ резко возрастает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Локация хуже согласуется с реальной трещиной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Основной механизм - распространение по границам включений</a:t>
            </a:r>
          </a:p>
        </p:txBody>
      </p:sp>
      <p:pic>
        <p:nvPicPr>
          <p:cNvPr id="16" name="Рисунок 15" descr="PressureAE_plot_Exp2_gree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382" y="1098545"/>
            <a:ext cx="4185488" cy="284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 descr="Образец с локацией Exp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7593" y="3112213"/>
            <a:ext cx="3902216" cy="3479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Разлом Эксп2.jpg"/>
          <p:cNvPicPr/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76120" y="3951756"/>
            <a:ext cx="4082513" cy="27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9857" y="307975"/>
            <a:ext cx="9834550" cy="624837"/>
          </a:xfrm>
        </p:spPr>
        <p:txBody>
          <a:bodyPr/>
          <a:lstStyle/>
          <a:p>
            <a:r>
              <a:rPr lang="ru-RU" sz="2800" dirty="0">
                <a:latin typeface="Palatino Linotype" panose="02040502050505030304" pitchFamily="18" charset="0"/>
              </a:rPr>
              <a:t>Эксперимент </a:t>
            </a:r>
            <a:r>
              <a:rPr lang="ru-RU" sz="2800" dirty="0" smtClean="0">
                <a:latin typeface="Palatino Linotype" panose="02040502050505030304" pitchFamily="18" charset="0"/>
              </a:rPr>
              <a:t>2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D272-2EA7-440F-8093-85350CF33F8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59141" y="216131"/>
            <a:ext cx="92271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9141" y="216131"/>
            <a:ext cx="2169623" cy="716681"/>
          </a:xfrm>
          <a:prstGeom prst="rect">
            <a:avLst/>
          </a:prstGeom>
          <a:solidFill>
            <a:srgbClr val="DEEBF7"/>
          </a:solidFill>
          <a:ln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1870" y="1109548"/>
            <a:ext cx="2232265" cy="1277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Кривые изменения давления в скважине, вертикального напряжения в образце (левая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и накопленной активности акустической эмиссии (правая ось </a:t>
            </a:r>
            <a:r>
              <a:rPr lang="en-US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ru-RU" sz="11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) во времени в эксперименте </a:t>
            </a:r>
            <a:r>
              <a:rPr lang="ru-RU" sz="11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2</a:t>
            </a:r>
            <a:endParaRPr lang="ru-RU" sz="11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9809" y="3121599"/>
            <a:ext cx="1800315" cy="93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образца после проведения эксперимента 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наложением на него эпицентров импульсов АЭ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4135" y="1098545"/>
            <a:ext cx="53826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Palatino Linotype" panose="02040502050505030304" pitchFamily="18" charset="0"/>
              </a:rPr>
              <a:t>Наблюдение: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Palatino Linotype" panose="02040502050505030304" pitchFamily="18" charset="0"/>
              </a:rPr>
              <a:t>Гидроразрыв</a:t>
            </a:r>
            <a:r>
              <a:rPr lang="ru-RU" sz="1400" dirty="0">
                <a:latin typeface="Palatino Linotype" panose="02040502050505030304" pitchFamily="18" charset="0"/>
              </a:rPr>
              <a:t> при 7.8 МПа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Короткий и интенсивный рост АЭ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Трещина огибает включения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alatino Linotype" panose="02040502050505030304" pitchFamily="18" charset="0"/>
              </a:rPr>
              <a:t>Число </a:t>
            </a:r>
            <a:r>
              <a:rPr lang="ru-RU" sz="1400" dirty="0">
                <a:latin typeface="Palatino Linotype" panose="02040502050505030304" pitchFamily="18" charset="0"/>
              </a:rPr>
              <a:t>импульсов АЭ резко возрастает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Локация хуже согласуется с реальной трещиной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alatino Linotype" panose="02040502050505030304" pitchFamily="18" charset="0"/>
              </a:rPr>
              <a:t>Основной механизм - распространение по границам включений</a:t>
            </a:r>
          </a:p>
        </p:txBody>
      </p:sp>
      <p:pic>
        <p:nvPicPr>
          <p:cNvPr id="17" name="Рисунок 16" descr="Образец с локацией Exp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7593" y="3112213"/>
            <a:ext cx="3902216" cy="3479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Разлом Эксп2.jpg"/>
          <p:cNvPicPr/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76120" y="3951756"/>
            <a:ext cx="4082513" cy="2777092"/>
          </a:xfrm>
          <a:prstGeom prst="rect">
            <a:avLst/>
          </a:prstGeom>
        </p:spPr>
      </p:pic>
      <p:pic>
        <p:nvPicPr>
          <p:cNvPr id="12" name="Рисунок 11" descr="PressureAE_plot_Exp2_1_gree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159" y="1141328"/>
            <a:ext cx="4054399" cy="2821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0418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1373</Words>
  <Application>Microsoft Office PowerPoint</Application>
  <PresentationFormat>Широкоэкранный</PresentationFormat>
  <Paragraphs>350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Palatino Linotype</vt:lpstr>
      <vt:lpstr>Times New Roman</vt:lpstr>
      <vt:lpstr>Тема Office</vt:lpstr>
      <vt:lpstr>Особенности взаимодействия трещины гидроразрыва с крупными неоднородностями по данным акустической эмиссии   Чумаков Тихон Константинович, Зенченко Евгений Викторович, Зенченко Петр Евгеньевич, Турунтаев Сергей Борисович Институт динамики геосферы РАН   </vt:lpstr>
      <vt:lpstr>Актуальность </vt:lpstr>
      <vt:lpstr>Цели и задачи</vt:lpstr>
      <vt:lpstr>Экспериментальная установка</vt:lpstr>
      <vt:lpstr>Экспериментальная установка</vt:lpstr>
      <vt:lpstr>Эксперимент 1</vt:lpstr>
      <vt:lpstr>Эксперимент 1</vt:lpstr>
      <vt:lpstr>Эксперимент 2</vt:lpstr>
      <vt:lpstr>Эксперимент 2</vt:lpstr>
      <vt:lpstr>Эксперимент 2</vt:lpstr>
      <vt:lpstr>Эксперимент 3</vt:lpstr>
      <vt:lpstr>Эксперимент 3</vt:lpstr>
      <vt:lpstr>Эксперимент 4</vt:lpstr>
      <vt:lpstr>Эксперимент 4</vt:lpstr>
      <vt:lpstr>Результаты экспериментов</vt:lpstr>
      <vt:lpstr>Обсуждение</vt:lpstr>
      <vt:lpstr>Выводы и результаты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Тихон Чумаков</cp:lastModifiedBy>
  <cp:revision>146</cp:revision>
  <dcterms:created xsi:type="dcterms:W3CDTF">2019-09-03T05:48:30Z</dcterms:created>
  <dcterms:modified xsi:type="dcterms:W3CDTF">2026-05-21T08:59:28Z</dcterms:modified>
</cp:coreProperties>
</file>