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648" r:id="rId1"/>
  </p:sldMasterIdLst>
  <p:notesMasterIdLst>
    <p:notesMasterId r:id="rId16"/>
  </p:notesMasterIdLst>
  <p:sldIdLst>
    <p:sldId id="257" r:id="rId2"/>
    <p:sldId id="533" r:id="rId3"/>
    <p:sldId id="500" r:id="rId4"/>
    <p:sldId id="457" r:id="rId5"/>
    <p:sldId id="524" r:id="rId6"/>
    <p:sldId id="525" r:id="rId7"/>
    <p:sldId id="526" r:id="rId8"/>
    <p:sldId id="527" r:id="rId9"/>
    <p:sldId id="530" r:id="rId10"/>
    <p:sldId id="528" r:id="rId11"/>
    <p:sldId id="532" r:id="rId12"/>
    <p:sldId id="534" r:id="rId13"/>
    <p:sldId id="535" r:id="rId14"/>
    <p:sldId id="482" r:id="rId15"/>
  </p:sldIdLst>
  <p:sldSz cx="9144000" cy="6858000" type="screen4x3"/>
  <p:notesSz cx="7099300" cy="10234613"/>
  <p:defaultTextStyle>
    <a:defPPr>
      <a:defRPr lang="en-GB"/>
    </a:defPPr>
    <a:lvl1pPr algn="l" defTabSz="44958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buChar char="•"/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742950" indent="-285750" algn="l" defTabSz="44958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buChar char="•"/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143000" indent="-228600" algn="l" defTabSz="44958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buChar char="•"/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600200" indent="-228600" algn="l" defTabSz="44958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buChar char="•"/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57400" indent="-228600" algn="l" defTabSz="44958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buChar char="•"/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99"/>
    <a:srgbClr val="0033CC"/>
    <a:srgbClr val="CCFFCC"/>
    <a:srgbClr val="000099"/>
    <a:srgbClr val="009900"/>
    <a:srgbClr val="FF0000"/>
    <a:srgbClr val="FF5050"/>
    <a:srgbClr val="99FF99"/>
    <a:srgbClr val="FFFFCC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7802" autoAdjust="0"/>
  </p:normalViewPr>
  <p:slideViewPr>
    <p:cSldViewPr showGuides="1">
      <p:cViewPr varScale="1">
        <p:scale>
          <a:sx n="89" d="100"/>
          <a:sy n="89" d="100"/>
        </p:scale>
        <p:origin x="1073" y="4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image" Target="../media/image26.wmf"/><Relationship Id="rId18" Type="http://schemas.openxmlformats.org/officeDocument/2006/relationships/image" Target="../media/image31.wmf"/><Relationship Id="rId3" Type="http://schemas.openxmlformats.org/officeDocument/2006/relationships/image" Target="../media/image16.wmf"/><Relationship Id="rId21" Type="http://schemas.openxmlformats.org/officeDocument/2006/relationships/image" Target="../media/image34.wmf"/><Relationship Id="rId7" Type="http://schemas.openxmlformats.org/officeDocument/2006/relationships/image" Target="../media/image20.wmf"/><Relationship Id="rId12" Type="http://schemas.openxmlformats.org/officeDocument/2006/relationships/image" Target="../media/image25.wmf"/><Relationship Id="rId17" Type="http://schemas.openxmlformats.org/officeDocument/2006/relationships/image" Target="../media/image30.wmf"/><Relationship Id="rId2" Type="http://schemas.openxmlformats.org/officeDocument/2006/relationships/image" Target="../media/image15.wmf"/><Relationship Id="rId16" Type="http://schemas.openxmlformats.org/officeDocument/2006/relationships/image" Target="../media/image29.wmf"/><Relationship Id="rId20" Type="http://schemas.openxmlformats.org/officeDocument/2006/relationships/image" Target="../media/image33.wmf"/><Relationship Id="rId1" Type="http://schemas.openxmlformats.org/officeDocument/2006/relationships/image" Target="../media/image14.wmf"/><Relationship Id="rId6" Type="http://schemas.openxmlformats.org/officeDocument/2006/relationships/image" Target="../media/image19.wmf"/><Relationship Id="rId11" Type="http://schemas.openxmlformats.org/officeDocument/2006/relationships/image" Target="../media/image24.wmf"/><Relationship Id="rId5" Type="http://schemas.openxmlformats.org/officeDocument/2006/relationships/image" Target="../media/image18.wmf"/><Relationship Id="rId15" Type="http://schemas.openxmlformats.org/officeDocument/2006/relationships/image" Target="../media/image28.wmf"/><Relationship Id="rId10" Type="http://schemas.openxmlformats.org/officeDocument/2006/relationships/image" Target="../media/image23.wmf"/><Relationship Id="rId19" Type="http://schemas.openxmlformats.org/officeDocument/2006/relationships/image" Target="../media/image32.wmf"/><Relationship Id="rId4" Type="http://schemas.openxmlformats.org/officeDocument/2006/relationships/image" Target="../media/image17.wmf"/><Relationship Id="rId9" Type="http://schemas.openxmlformats.org/officeDocument/2006/relationships/image" Target="../media/image22.wmf"/><Relationship Id="rId14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7" Type="http://schemas.openxmlformats.org/officeDocument/2006/relationships/image" Target="../media/image53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6" Type="http://schemas.openxmlformats.org/officeDocument/2006/relationships/image" Target="../media/image52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1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ru-RU"/>
          </a:p>
        </p:txBody>
      </p:sp>
      <p:sp>
        <p:nvSpPr>
          <p:cNvPr id="17411" name="AutoShape 2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ru-RU"/>
          </a:p>
        </p:txBody>
      </p:sp>
      <p:sp>
        <p:nvSpPr>
          <p:cNvPr id="17412" name="AutoShape 3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ru-RU"/>
          </a:p>
        </p:txBody>
      </p:sp>
      <p:sp>
        <p:nvSpPr>
          <p:cNvPr id="17413" name="AutoShape 4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ru-RU"/>
          </a:p>
        </p:txBody>
      </p:sp>
      <p:sp>
        <p:nvSpPr>
          <p:cNvPr id="17414" name="AutoShape 5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ru-RU"/>
          </a:p>
        </p:txBody>
      </p:sp>
      <p:sp>
        <p:nvSpPr>
          <p:cNvPr id="17415" name="AutoShape 6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ru-RU"/>
          </a:p>
        </p:txBody>
      </p:sp>
      <p:sp>
        <p:nvSpPr>
          <p:cNvPr id="17416" name="AutoShape 7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ru-RU"/>
          </a:p>
        </p:txBody>
      </p:sp>
      <p:sp>
        <p:nvSpPr>
          <p:cNvPr id="17417" name="AutoShape 8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ru-RU"/>
          </a:p>
        </p:txBody>
      </p:sp>
      <p:sp>
        <p:nvSpPr>
          <p:cNvPr id="17418" name="AutoShape 9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ru-RU"/>
          </a:p>
        </p:txBody>
      </p:sp>
      <p:sp>
        <p:nvSpPr>
          <p:cNvPr id="17419" name="Rectangle 10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5424150" y="-13203238"/>
            <a:ext cx="18619788" cy="1396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9" name="Rectangle 11"/>
          <p:cNvSpPr>
            <a:spLocks noGrp="1" noChangeArrowheads="1"/>
          </p:cNvSpPr>
          <p:nvPr>
            <p:ph type="body"/>
          </p:nvPr>
        </p:nvSpPr>
        <p:spPr bwMode="auto">
          <a:xfrm>
            <a:off x="709931" y="4861442"/>
            <a:ext cx="5663006" cy="4587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/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054145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/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0371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7875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437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7875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713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77875"/>
            <a:ext cx="5118100" cy="3838575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7651" name="Rectangle 2"/>
          <p:cNvSpPr>
            <a:spLocks noGrp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</p:spPr>
        <p:txBody>
          <a:bodyPr wrap="none" lIns="0" tIns="0" rIns="0" bIns="0" anchor="ctr" anchorCtr="0"/>
          <a:lstStyle/>
          <a:p>
            <a:pPr lvl="0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60027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280230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1C3B5-BB6D-4053-9B52-AA609C15FEE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CD928-D21B-42B0-8544-051C5D94EAB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8288" y="128588"/>
            <a:ext cx="2052637" cy="59817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8688" cy="59817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22C60-5486-46FB-87EA-09A8D7C4EB7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250D5-1FED-4471-98BB-D413C49F997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754A2-B832-4204-8323-46BC90EC0C3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0663" cy="4510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0263" y="1600200"/>
            <a:ext cx="4030662" cy="4510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AD35A-E371-4708-9188-837E309CCC2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734E7-3FDF-472E-A45B-BAAA5BDF973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83D43-E76D-4472-B725-5AB1C1C55AB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1094B-BC2E-4A1E-A25F-CC4FC18FD8D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FB8A6-F63D-4EE3-BD5B-260F81A7BB6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ED1FA-2AA8-47E7-9FFF-087D65A2D98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3CFFB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372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982" tIns="46790" rIns="89982" bIns="46790" numCol="1" anchor="ctr" anchorCtr="0" compatLnSpc="1"/>
          <a:lstStyle/>
          <a:p>
            <a:pPr lvl="0"/>
            <a:r>
              <a:rPr lang="en-GB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3725" cy="451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982" tIns="46790" rIns="89982" bIns="46790" numCol="1" anchor="t" anchorCtr="0" compatLnSpc="1"/>
          <a:lstStyle/>
          <a:p>
            <a:pPr lvl="0"/>
            <a:r>
              <a:rPr lang="en-GB"/>
              <a:t>Для правки структуры щелкните мышью</a:t>
            </a:r>
          </a:p>
          <a:p>
            <a:pPr lvl="1"/>
            <a:r>
              <a:rPr lang="en-GB"/>
              <a:t>Второй уровень структуры</a:t>
            </a:r>
          </a:p>
          <a:p>
            <a:pPr lvl="2"/>
            <a:r>
              <a:rPr lang="en-GB"/>
              <a:t>Третий уровень структуры</a:t>
            </a:r>
          </a:p>
          <a:p>
            <a:pPr lvl="3"/>
            <a:r>
              <a:rPr lang="en-GB"/>
              <a:t>Четвёртый уровень структуры</a:t>
            </a:r>
          </a:p>
          <a:p>
            <a:pPr lvl="4"/>
            <a:r>
              <a:rPr lang="en-GB"/>
              <a:t>Пятый уровень структуры</a:t>
            </a:r>
          </a:p>
          <a:p>
            <a:pPr lvl="4"/>
            <a:r>
              <a:rPr lang="en-GB"/>
              <a:t>Шестой уровень структуры</a:t>
            </a:r>
          </a:p>
          <a:p>
            <a:pPr lvl="4"/>
            <a:r>
              <a:rPr lang="en-GB"/>
              <a:t>Седьмой уровень структуры</a:t>
            </a:r>
          </a:p>
          <a:p>
            <a:pPr lvl="4"/>
            <a:r>
              <a:rPr lang="en-GB"/>
              <a:t>Восьмой уровень структуры</a:t>
            </a:r>
          </a:p>
          <a:p>
            <a:pPr lvl="4"/>
            <a:r>
              <a:rPr lang="en-GB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3175"/>
            <a:ext cx="2117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982" tIns="46790" rIns="89982" bIns="46790" numCol="1" anchor="ctr" anchorCtr="0" compatLnSpc="1"/>
          <a:lstStyle>
            <a:lvl1pPr>
              <a:buClr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354763"/>
            <a:ext cx="2895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3175"/>
            <a:ext cx="2117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982" tIns="46790" rIns="89982" bIns="46790" numCol="1" anchor="ctr" anchorCtr="0" compatLnSpc="1"/>
          <a:lstStyle>
            <a:lvl1pPr>
              <a:buClr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2F71A7-8AFA-410B-A0A9-031C15034C63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</a:defRPr>
      </a:lvl2pPr>
      <a:lvl3pPr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</a:defRPr>
      </a:lvl3pPr>
      <a:lvl4pPr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</a:defRPr>
      </a:lvl4pPr>
      <a:lvl5pPr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</a:defRPr>
      </a:lvl5pPr>
      <a:lvl6pPr marL="2514600" indent="-228600"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</a:defRPr>
      </a:lvl6pPr>
      <a:lvl7pPr marL="2971800" indent="-228600"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</a:defRPr>
      </a:lvl7pPr>
      <a:lvl8pPr marL="3429000" indent="-228600"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</a:defRPr>
      </a:lvl8pPr>
      <a:lvl9pPr marL="3886200" indent="-228600"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</a:defRPr>
      </a:lvl9pPr>
    </p:titleStyle>
    <p:bodyStyle>
      <a:lvl1pPr marL="342900" indent="-342900" algn="l" defTabSz="44958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58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</a:defRPr>
      </a:lvl2pPr>
      <a:lvl3pPr marL="1143000" indent="-228600" algn="l" defTabSz="44958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</a:defRPr>
      </a:lvl3pPr>
      <a:lvl4pPr marL="1600200" indent="-228600" algn="l" defTabSz="44958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</a:defRPr>
      </a:lvl4pPr>
      <a:lvl5pPr marL="2057400" indent="-228600" algn="l" defTabSz="44958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</a:defRPr>
      </a:lvl5pPr>
      <a:lvl6pPr marL="2514600" indent="-228600" algn="l" defTabSz="44958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58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58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58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51.wmf"/><Relationship Id="rId18" Type="http://schemas.openxmlformats.org/officeDocument/2006/relationships/image" Target="../media/image55.emf"/><Relationship Id="rId3" Type="http://schemas.openxmlformats.org/officeDocument/2006/relationships/image" Target="../media/image54.jpeg"/><Relationship Id="rId7" Type="http://schemas.openxmlformats.org/officeDocument/2006/relationships/image" Target="../media/image48.wmf"/><Relationship Id="rId12" Type="http://schemas.openxmlformats.org/officeDocument/2006/relationships/oleObject" Target="../embeddings/oleObject26.bin"/><Relationship Id="rId17" Type="http://schemas.openxmlformats.org/officeDocument/2006/relationships/image" Target="../media/image5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8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50.wmf"/><Relationship Id="rId5" Type="http://schemas.openxmlformats.org/officeDocument/2006/relationships/image" Target="../media/image47.wmf"/><Relationship Id="rId15" Type="http://schemas.openxmlformats.org/officeDocument/2006/relationships/image" Target="../media/image52.wmf"/><Relationship Id="rId10" Type="http://schemas.openxmlformats.org/officeDocument/2006/relationships/oleObject" Target="../embeddings/oleObject25.bin"/><Relationship Id="rId19" Type="http://schemas.openxmlformats.org/officeDocument/2006/relationships/image" Target="../media/image56.png"/><Relationship Id="rId4" Type="http://schemas.openxmlformats.org/officeDocument/2006/relationships/oleObject" Target="../embeddings/oleObject22.bin"/><Relationship Id="rId9" Type="http://schemas.openxmlformats.org/officeDocument/2006/relationships/image" Target="../media/image49.wmf"/><Relationship Id="rId14" Type="http://schemas.openxmlformats.org/officeDocument/2006/relationships/oleObject" Target="../embeddings/oleObject27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wmf"/><Relationship Id="rId18" Type="http://schemas.openxmlformats.org/officeDocument/2006/relationships/oleObject" Target="../embeddings/oleObject7.bin"/><Relationship Id="rId26" Type="http://schemas.openxmlformats.org/officeDocument/2006/relationships/oleObject" Target="../embeddings/oleObject11.bin"/><Relationship Id="rId39" Type="http://schemas.openxmlformats.org/officeDocument/2006/relationships/image" Target="../media/image30.wmf"/><Relationship Id="rId21" Type="http://schemas.openxmlformats.org/officeDocument/2006/relationships/image" Target="../media/image21.wmf"/><Relationship Id="rId34" Type="http://schemas.openxmlformats.org/officeDocument/2006/relationships/oleObject" Target="../embeddings/oleObject15.bin"/><Relationship Id="rId42" Type="http://schemas.openxmlformats.org/officeDocument/2006/relationships/oleObject" Target="../embeddings/oleObject19.bin"/><Relationship Id="rId47" Type="http://schemas.openxmlformats.org/officeDocument/2006/relationships/image" Target="../media/image34.wmf"/><Relationship Id="rId50" Type="http://schemas.openxmlformats.org/officeDocument/2006/relationships/image" Target="../media/image37.png"/><Relationship Id="rId7" Type="http://schemas.openxmlformats.org/officeDocument/2006/relationships/image" Target="../media/image14.wmf"/><Relationship Id="rId2" Type="http://schemas.microsoft.com/office/2007/relationships/media" Target="../media/media1.m4a"/><Relationship Id="rId16" Type="http://schemas.openxmlformats.org/officeDocument/2006/relationships/oleObject" Target="../embeddings/oleObject6.bin"/><Relationship Id="rId29" Type="http://schemas.openxmlformats.org/officeDocument/2006/relationships/image" Target="../media/image25.wmf"/><Relationship Id="rId11" Type="http://schemas.openxmlformats.org/officeDocument/2006/relationships/image" Target="../media/image16.wmf"/><Relationship Id="rId24" Type="http://schemas.openxmlformats.org/officeDocument/2006/relationships/oleObject" Target="../embeddings/oleObject10.bin"/><Relationship Id="rId32" Type="http://schemas.openxmlformats.org/officeDocument/2006/relationships/oleObject" Target="../embeddings/oleObject14.bin"/><Relationship Id="rId37" Type="http://schemas.openxmlformats.org/officeDocument/2006/relationships/image" Target="../media/image29.wmf"/><Relationship Id="rId40" Type="http://schemas.openxmlformats.org/officeDocument/2006/relationships/oleObject" Target="../embeddings/oleObject18.bin"/><Relationship Id="rId45" Type="http://schemas.openxmlformats.org/officeDocument/2006/relationships/image" Target="../media/image33.wmf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18.wmf"/><Relationship Id="rId23" Type="http://schemas.openxmlformats.org/officeDocument/2006/relationships/image" Target="../media/image22.wmf"/><Relationship Id="rId28" Type="http://schemas.openxmlformats.org/officeDocument/2006/relationships/oleObject" Target="../embeddings/oleObject12.bin"/><Relationship Id="rId36" Type="http://schemas.openxmlformats.org/officeDocument/2006/relationships/oleObject" Target="../embeddings/oleObject16.bin"/><Relationship Id="rId49" Type="http://schemas.openxmlformats.org/officeDocument/2006/relationships/image" Target="../media/image36.png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20.wmf"/><Relationship Id="rId31" Type="http://schemas.openxmlformats.org/officeDocument/2006/relationships/image" Target="../media/image26.wmf"/><Relationship Id="rId44" Type="http://schemas.openxmlformats.org/officeDocument/2006/relationships/oleObject" Target="../embeddings/oleObject20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wmf"/><Relationship Id="rId14" Type="http://schemas.openxmlformats.org/officeDocument/2006/relationships/oleObject" Target="../embeddings/oleObject5.bin"/><Relationship Id="rId22" Type="http://schemas.openxmlformats.org/officeDocument/2006/relationships/oleObject" Target="../embeddings/oleObject9.bin"/><Relationship Id="rId27" Type="http://schemas.openxmlformats.org/officeDocument/2006/relationships/image" Target="../media/image24.wmf"/><Relationship Id="rId30" Type="http://schemas.openxmlformats.org/officeDocument/2006/relationships/oleObject" Target="../embeddings/oleObject13.bin"/><Relationship Id="rId35" Type="http://schemas.openxmlformats.org/officeDocument/2006/relationships/image" Target="../media/image28.wmf"/><Relationship Id="rId43" Type="http://schemas.openxmlformats.org/officeDocument/2006/relationships/image" Target="../media/image32.wmf"/><Relationship Id="rId48" Type="http://schemas.openxmlformats.org/officeDocument/2006/relationships/image" Target="../media/image35.jpeg"/><Relationship Id="rId8" Type="http://schemas.openxmlformats.org/officeDocument/2006/relationships/oleObject" Target="../embeddings/oleObject2.bin"/><Relationship Id="rId3" Type="http://schemas.openxmlformats.org/officeDocument/2006/relationships/audio" Target="../media/media1.m4a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19.wmf"/><Relationship Id="rId25" Type="http://schemas.openxmlformats.org/officeDocument/2006/relationships/image" Target="../media/image23.wmf"/><Relationship Id="rId33" Type="http://schemas.openxmlformats.org/officeDocument/2006/relationships/image" Target="../media/image27.wmf"/><Relationship Id="rId38" Type="http://schemas.openxmlformats.org/officeDocument/2006/relationships/oleObject" Target="../embeddings/oleObject17.bin"/><Relationship Id="rId46" Type="http://schemas.openxmlformats.org/officeDocument/2006/relationships/oleObject" Target="../embeddings/oleObject21.bin"/><Relationship Id="rId20" Type="http://schemas.openxmlformats.org/officeDocument/2006/relationships/oleObject" Target="../embeddings/oleObject8.bin"/><Relationship Id="rId41" Type="http://schemas.openxmlformats.org/officeDocument/2006/relationships/image" Target="../media/image31.w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3350"/>
            <a:ext cx="151765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733303" y="1093278"/>
            <a:ext cx="6227762" cy="50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F81BD"/>
              </a:gs>
            </a:gsLst>
            <a:lin ang="10800000" scaled="1"/>
          </a:gra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44958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 defTabSz="44958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 defTabSz="44958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 defTabSz="44958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 defTabSz="44958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Char char="•"/>
            </a:pPr>
            <a:endParaRPr lang="ru-RU" altLang="ru-RU" sz="1400">
              <a:latin typeface="Arial" panose="020B0604020202020204" pitchFamily="34" charset="0"/>
            </a:endParaRPr>
          </a:p>
        </p:txBody>
      </p:sp>
      <p:sp>
        <p:nvSpPr>
          <p:cNvPr id="14340" name="AutoShape 7" descr="Our predictions of solar storms have not been very accurate until ...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4958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 defTabSz="44958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 defTabSz="44958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 defTabSz="44958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 defTabSz="44958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Char char="•"/>
            </a:pPr>
            <a:endParaRPr lang="ru-RU" altLang="ru-RU" sz="1400">
              <a:latin typeface="Arial" panose="020B0604020202020204" pitchFamily="34" charset="0"/>
            </a:endParaRPr>
          </a:p>
        </p:txBody>
      </p:sp>
      <p:sp>
        <p:nvSpPr>
          <p:cNvPr id="14342" name="AutoShape 2" descr="https://i2.wp.com/www.eg24.news/eg/wp-content/uploads/2021/05/resize-1.jpg?fit=800%2C450&amp;ssl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4958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 defTabSz="44958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 defTabSz="44958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 defTabSz="44958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 defTabSz="44958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Char char="•"/>
            </a:pPr>
            <a:endParaRPr lang="ru-RU" altLang="ru-RU" sz="1400">
              <a:latin typeface="Arial" panose="020B0604020202020204" pitchFamily="34" charset="0"/>
            </a:endParaRPr>
          </a:p>
        </p:txBody>
      </p:sp>
      <p:sp>
        <p:nvSpPr>
          <p:cNvPr id="14343" name="AutoShape 4" descr="https://i2.wp.com/www.eg24.news/eg/wp-content/uploads/2021/05/resize-1.jpg?fit=800%2C450&amp;ssl=1"/>
          <p:cNvSpPr>
            <a:spLocks noChangeAspect="1" noChangeArrowheads="1"/>
          </p:cNvSpPr>
          <p:nvPr/>
        </p:nvSpPr>
        <p:spPr bwMode="auto">
          <a:xfrm>
            <a:off x="307975" y="444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4958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 defTabSz="44958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 defTabSz="44958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 defTabSz="44958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 defTabSz="44958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Char char="•"/>
            </a:pPr>
            <a:endParaRPr lang="ru-RU" altLang="ru-RU" sz="1400">
              <a:latin typeface="Arial" panose="020B0604020202020204" pitchFamily="34" charset="0"/>
            </a:endParaRPr>
          </a:p>
        </p:txBody>
      </p:sp>
      <p:sp>
        <p:nvSpPr>
          <p:cNvPr id="14344" name="Text Box 5"/>
          <p:cNvSpPr txBox="1">
            <a:spLocks noChangeArrowheads="1"/>
          </p:cNvSpPr>
          <p:nvPr/>
        </p:nvSpPr>
        <p:spPr bwMode="auto">
          <a:xfrm>
            <a:off x="2559050" y="96838"/>
            <a:ext cx="6477000" cy="93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82" tIns="46790" rIns="89982" bIns="4679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US" altLang="ru-RU" sz="1600" b="1" baseline="30000" dirty="0">
                <a:solidFill>
                  <a:schemeClr val="tx1"/>
                </a:solidFill>
                <a:latin typeface="Times New Roman" panose="02020603050405020304" pitchFamily="18" charset="0"/>
              </a:rPr>
              <a:t>1</a:t>
            </a:r>
            <a:r>
              <a:rPr lang="ru-RU" altLang="ru-RU" sz="1600" b="1" baseline="300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И</a:t>
            </a:r>
            <a:r>
              <a:rPr lang="ru-RU" altLang="ru-RU" sz="1600" b="1" dirty="0">
                <a:latin typeface="Times New Roman" panose="02020603050405020304" pitchFamily="18" charset="0"/>
              </a:rPr>
              <a:t>нститут динамики геосфер им</a:t>
            </a:r>
            <a:r>
              <a:rPr lang="en-US" altLang="ru-RU" sz="1600" b="1" dirty="0">
                <a:latin typeface="Times New Roman" panose="02020603050405020304" pitchFamily="18" charset="0"/>
              </a:rPr>
              <a:t>.</a:t>
            </a:r>
            <a:r>
              <a:rPr lang="ru-RU" altLang="ru-RU" sz="1600" b="1" dirty="0">
                <a:latin typeface="Times New Roman" panose="02020603050405020304" pitchFamily="18" charset="0"/>
              </a:rPr>
              <a:t> академика М. А. Садовского</a:t>
            </a:r>
            <a:br>
              <a:rPr lang="en-US" altLang="ru-RU" sz="1600" b="1" dirty="0">
                <a:latin typeface="Times New Roman" panose="02020603050405020304" pitchFamily="18" charset="0"/>
              </a:rPr>
            </a:br>
            <a:r>
              <a:rPr lang="ru-RU" altLang="ru-RU" sz="1600" b="1" dirty="0">
                <a:latin typeface="Times New Roman" panose="02020603050405020304" pitchFamily="18" charset="0"/>
              </a:rPr>
              <a:t>РАН, Москва</a:t>
            </a:r>
          </a:p>
          <a:p>
            <a:pPr algn="ctr" eaLnBrk="1" hangingPunct="1">
              <a:buClrTx/>
              <a:buSzTx/>
              <a:buFontTx/>
              <a:buNone/>
            </a:pPr>
            <a:r>
              <a:rPr lang="ru-RU" altLang="ru-RU" sz="1600" b="1" baseline="30000" dirty="0">
                <a:latin typeface="Times New Roman" panose="02020603050405020304" pitchFamily="18" charset="0"/>
              </a:rPr>
              <a:t>2 </a:t>
            </a:r>
            <a:r>
              <a:rPr lang="ru-RU" altLang="ru-RU" sz="1600" b="1" dirty="0">
                <a:latin typeface="Times New Roman" panose="02020603050405020304" pitchFamily="18" charset="0"/>
              </a:rPr>
              <a:t>Институт физики Земли имени О. Ю. Шмидта РАН, Москва</a:t>
            </a:r>
          </a:p>
        </p:txBody>
      </p:sp>
      <p:pic>
        <p:nvPicPr>
          <p:cNvPr id="14345" name="Picture 9" descr="Логотип компании «Институт физики Земли им. О.Ю.Шмидта (ИФЗ РАН)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4" t="33932" r="32594" b="33473"/>
          <a:stretch>
            <a:fillRect/>
          </a:stretch>
        </p:blipFill>
        <p:spPr bwMode="auto">
          <a:xfrm>
            <a:off x="1746250" y="133350"/>
            <a:ext cx="95885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FEF7EAB8-341C-4CD3-B0F9-8328DD9C0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380" y="1288592"/>
            <a:ext cx="5230641" cy="295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355067-A379-40D8-A197-B213AACEFD05}"/>
              </a:ext>
            </a:extLst>
          </p:cNvPr>
          <p:cNvSpPr txBox="1"/>
          <p:nvPr/>
        </p:nvSpPr>
        <p:spPr>
          <a:xfrm>
            <a:off x="1939405" y="5887115"/>
            <a:ext cx="5265190" cy="417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Рябова С.А.</a:t>
            </a:r>
            <a:r>
              <a:rPr lang="ru-RU" altLang="ru-RU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</a:p>
        </p:txBody>
      </p:sp>
      <p:sp>
        <p:nvSpPr>
          <p:cNvPr id="20" name="Text Box 1">
            <a:extLst>
              <a:ext uri="{FF2B5EF4-FFF2-40B4-BE49-F238E27FC236}">
                <a16:creationId xmlns:a16="http://schemas.microsoft.com/office/drawing/2014/main" id="{6B9D5FB1-5D0D-4C2C-AD76-6BDC8319E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387514"/>
            <a:ext cx="9144000" cy="1597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82" tIns="46790" rIns="89982" bIns="46790" anchor="t" anchorCtr="0"/>
          <a:lstStyle>
            <a:lvl1pPr marL="266700" indent="-2667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ctr" eaLnBrk="1" hangingPunct="1">
              <a:lnSpc>
                <a:spcPct val="130000"/>
              </a:lnSpc>
              <a:buNone/>
            </a:pPr>
            <a:r>
              <a:rPr lang="ru-RU" sz="2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ГЕОМАГНИТНЫЕ ВАРИАЦИИ, </a:t>
            </a:r>
            <a:endParaRPr lang="en-US" sz="22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lnSpc>
                <a:spcPct val="130000"/>
              </a:lnSpc>
              <a:buNone/>
            </a:pPr>
            <a:r>
              <a:rPr lang="ru-RU" sz="2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ПРЕДШЕСТВУЮЩИЕ</a:t>
            </a:r>
            <a:r>
              <a:rPr lang="en-US" sz="2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УРАГАНУ ЭДГАР</a:t>
            </a:r>
            <a:r>
              <a:rPr lang="en-US" sz="2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 eaLnBrk="1" hangingPunct="1">
              <a:lnSpc>
                <a:spcPct val="130000"/>
              </a:lnSpc>
              <a:buNone/>
            </a:pPr>
            <a:r>
              <a:rPr lang="ru-RU" sz="2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(ОБСЕРВАТОРИЯ МОСКВА)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Картинки по запросу Дж. Лармо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" name="AutoShape 4" descr="Картинки по запросу Дж. Лармор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07975" y="0"/>
            <a:ext cx="6525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Метеообстановка</a:t>
            </a:r>
            <a:endParaRPr lang="ru-RU" sz="1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23069" y="440770"/>
            <a:ext cx="8511616" cy="730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F81BD"/>
              </a:gs>
            </a:gsLst>
            <a:lin ang="10800000" scaled="1"/>
          </a:gra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8460432" y="0"/>
            <a:ext cx="5760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ru-RU" sz="1800" b="1" dirty="0">
                <a:solidFill>
                  <a:schemeClr val="bg1"/>
                </a:solidFill>
              </a:rPr>
              <a:t>10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8293192-6C31-4F64-8093-0A179E7CC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4" y="677574"/>
            <a:ext cx="3743201" cy="53255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80705A-4F5C-4632-AA6B-ECC6D35D9E9B}"/>
              </a:ext>
            </a:extLst>
          </p:cNvPr>
          <p:cNvSpPr txBox="1"/>
          <p:nvPr/>
        </p:nvSpPr>
        <p:spPr>
          <a:xfrm>
            <a:off x="378827" y="6041051"/>
            <a:ext cx="777732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Вариации метеопараметров в период прохождения холодного атмосферного фронта 20 июня 2024 г. по данным Центра геофизического мониторинга г. Москвы ИДГ РАН  и на обсерватории «Михнево»              (скорость ветра усреднена по 1 мин интервалу).</a:t>
            </a:r>
          </a:p>
          <a:p>
            <a:pPr algn="ctr">
              <a:buNone/>
            </a:pP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DEFC5A6-BEB3-44DC-89F5-D8C9B81CEB0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619" y="660144"/>
            <a:ext cx="3644805" cy="5289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3800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Картинки по запросу Дж. Лармо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" name="AutoShape 4" descr="Картинки по запросу Дж. Лармор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84265" y="73318"/>
            <a:ext cx="6525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Повышенные вариации 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8856" y="517802"/>
            <a:ext cx="8511616" cy="730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F81BD"/>
              </a:gs>
            </a:gsLst>
            <a:lin ang="10800000" scaled="1"/>
          </a:gra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8532439" y="48420"/>
            <a:ext cx="4559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ru-RU" sz="1800" b="1" dirty="0">
                <a:solidFill>
                  <a:schemeClr val="bg1"/>
                </a:solidFill>
              </a:rPr>
              <a:t>12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BC1469A-08FB-4351-B8D5-11DFF6FAF28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9" b="34067"/>
          <a:stretch/>
        </p:blipFill>
        <p:spPr bwMode="auto">
          <a:xfrm>
            <a:off x="262561" y="848476"/>
            <a:ext cx="4572000" cy="352234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352E1D-36AB-4CA1-86E1-A34B6341D24C}"/>
              </a:ext>
            </a:extLst>
          </p:cNvPr>
          <p:cNvSpPr txBox="1"/>
          <p:nvPr/>
        </p:nvSpPr>
        <p:spPr>
          <a:xfrm>
            <a:off x="284265" y="4520884"/>
            <a:ext cx="4572000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Отфильтрованные вариации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микробарических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колебаний                       в диапазоне ВГВ по данным Центра геофизического мониторинга г. Москвы ИДГ РАН (</a:t>
            </a:r>
            <a:r>
              <a:rPr lang="ru-RU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отфильтрованные вариации восточной компоненты геомагнитного поля в диапазоне ВГВ по данным обсерватории «Москва» (</a:t>
            </a:r>
            <a:r>
              <a:rPr lang="ru-RU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buNone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период прохождения фронта над Московским регионом</a:t>
            </a:r>
          </a:p>
          <a:p>
            <a:pPr algn="ctr">
              <a:buNone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июня 2024 г. </a:t>
            </a:r>
          </a:p>
          <a:p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846A8C8A-093C-4965-8E9B-2CBC34F7EAF3}"/>
              </a:ext>
            </a:extLst>
          </p:cNvPr>
          <p:cNvGrpSpPr/>
          <p:nvPr/>
        </p:nvGrpSpPr>
        <p:grpSpPr>
          <a:xfrm>
            <a:off x="5292080" y="780612"/>
            <a:ext cx="3384376" cy="3672408"/>
            <a:chOff x="5004048" y="848476"/>
            <a:chExt cx="3384376" cy="3672408"/>
          </a:xfrm>
        </p:grpSpPr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AA37C09B-0B58-4986-8FAC-EE4B305B6732}"/>
                </a:ext>
              </a:extLst>
            </p:cNvPr>
            <p:cNvGrpSpPr/>
            <p:nvPr/>
          </p:nvGrpSpPr>
          <p:grpSpPr>
            <a:xfrm>
              <a:off x="5004048" y="848476"/>
              <a:ext cx="3384376" cy="3672408"/>
              <a:chOff x="5076056" y="848476"/>
              <a:chExt cx="3384376" cy="3672408"/>
            </a:xfrm>
          </p:grpSpPr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id="{E9796E60-84C1-481B-A12C-C6339447FD21}"/>
                  </a:ext>
                </a:extLst>
              </p:cNvPr>
              <p:cNvGrpSpPr/>
              <p:nvPr/>
            </p:nvGrpSpPr>
            <p:grpSpPr>
              <a:xfrm>
                <a:off x="5076056" y="848476"/>
                <a:ext cx="3384376" cy="3672408"/>
                <a:chOff x="5076056" y="848476"/>
                <a:chExt cx="3384376" cy="3672408"/>
              </a:xfrm>
            </p:grpSpPr>
            <p:grpSp>
              <p:nvGrpSpPr>
                <p:cNvPr id="6" name="Группа 5">
                  <a:extLst>
                    <a:ext uri="{FF2B5EF4-FFF2-40B4-BE49-F238E27FC236}">
                      <a16:creationId xmlns:a16="http://schemas.microsoft.com/office/drawing/2014/main" id="{DEA981D2-0ACE-4B64-9158-DBB6968F4040}"/>
                    </a:ext>
                  </a:extLst>
                </p:cNvPr>
                <p:cNvGrpSpPr/>
                <p:nvPr/>
              </p:nvGrpSpPr>
              <p:grpSpPr>
                <a:xfrm>
                  <a:off x="5076056" y="848476"/>
                  <a:ext cx="3384376" cy="3672408"/>
                  <a:chOff x="5076056" y="848476"/>
                  <a:chExt cx="3384376" cy="3672408"/>
                </a:xfrm>
              </p:grpSpPr>
              <p:grpSp>
                <p:nvGrpSpPr>
                  <p:cNvPr id="5" name="Группа 4">
                    <a:extLst>
                      <a:ext uri="{FF2B5EF4-FFF2-40B4-BE49-F238E27FC236}">
                        <a16:creationId xmlns:a16="http://schemas.microsoft.com/office/drawing/2014/main" id="{20029F6B-56C9-415B-9FD6-B35673777277}"/>
                      </a:ext>
                    </a:extLst>
                  </p:cNvPr>
                  <p:cNvGrpSpPr/>
                  <p:nvPr/>
                </p:nvGrpSpPr>
                <p:grpSpPr>
                  <a:xfrm>
                    <a:off x="5076056" y="848476"/>
                    <a:ext cx="3384376" cy="3672408"/>
                    <a:chOff x="5076056" y="848476"/>
                    <a:chExt cx="3384376" cy="3672408"/>
                  </a:xfrm>
                </p:grpSpPr>
                <p:grpSp>
                  <p:nvGrpSpPr>
                    <p:cNvPr id="13" name="Группа 12">
                      <a:extLst>
                        <a:ext uri="{FF2B5EF4-FFF2-40B4-BE49-F238E27FC236}">
                          <a16:creationId xmlns:a16="http://schemas.microsoft.com/office/drawing/2014/main" id="{8531B79B-9C4F-43A6-96C1-8FE622B046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76056" y="848476"/>
                      <a:ext cx="3384376" cy="3672408"/>
                      <a:chOff x="353337" y="686996"/>
                      <a:chExt cx="4326699" cy="4274806"/>
                    </a:xfrm>
                  </p:grpSpPr>
                  <p:pic>
                    <p:nvPicPr>
                      <p:cNvPr id="14" name="Изображение 10">
                        <a:extLst>
                          <a:ext uri="{FF2B5EF4-FFF2-40B4-BE49-F238E27FC236}">
                            <a16:creationId xmlns:a16="http://schemas.microsoft.com/office/drawing/2014/main" id="{AEF67E8A-C191-4BC9-A809-67424DAF7A9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 cstate="print"/>
                      <a:stretch>
                        <a:fillRect/>
                      </a:stretch>
                    </p:blipFill>
                    <p:spPr>
                      <a:xfrm>
                        <a:off x="353337" y="686996"/>
                        <a:ext cx="4326699" cy="4274806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15" name="Овал 14">
                        <a:extLst>
                          <a:ext uri="{FF2B5EF4-FFF2-40B4-BE49-F238E27FC236}">
                            <a16:creationId xmlns:a16="http://schemas.microsoft.com/office/drawing/2014/main" id="{834043FF-1A7A-4CD3-80D6-A01663BB83F5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738897" y="2193106"/>
                        <a:ext cx="199422" cy="198000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>
                        <a:noFill/>
                      </a:ln>
                    </p:spPr>
                    <p:txBody>
                      <a:bodyPr vert="horz" wrap="square" lIns="89982" tIns="46790" rIns="89982" bIns="46790" numCol="1" rtlCol="0" anchor="t" anchorCtr="0" compatLnSpc="1">
                        <a:spAutoFit/>
                      </a:bodyPr>
                      <a:lstStyle/>
                      <a:p>
                        <a:pPr marL="342900" marR="0" indent="-342900" algn="l" defTabSz="44958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>
                            <a:srgbClr val="000000"/>
                          </a:buClr>
                          <a:buSzPct val="100000"/>
                          <a:buFont typeface="Times New Roman" panose="02020603050405020304" pitchFamily="18" charset="0"/>
                          <a:buAutoNum type="arabicPeriod"/>
                          <a:tabLst>
                            <a:tab pos="339725" algn="l"/>
                            <a:tab pos="787400" algn="l"/>
                            <a:tab pos="1236345" algn="l"/>
                            <a:tab pos="1685925" algn="l"/>
                            <a:tab pos="2134870" algn="l"/>
                            <a:tab pos="2584450" algn="l"/>
                            <a:tab pos="3030220" algn="l"/>
                            <a:tab pos="3479800" algn="l"/>
                            <a:tab pos="3928745" algn="l"/>
                            <a:tab pos="4378325" algn="l"/>
                            <a:tab pos="4829175" algn="l"/>
                            <a:tab pos="5278120" algn="l"/>
                            <a:tab pos="5727700" algn="l"/>
                            <a:tab pos="6176645" algn="l"/>
                            <a:tab pos="6626225" algn="l"/>
                            <a:tab pos="7075170" algn="l"/>
                            <a:tab pos="7526020" algn="l"/>
                            <a:tab pos="7975600" algn="l"/>
                            <a:tab pos="8424545" algn="l"/>
                            <a:tab pos="8874125" algn="l"/>
                            <a:tab pos="9323070" algn="l"/>
                          </a:tabLst>
                        </a:pPr>
                        <a:endPara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25" name="Звезда: 5 точек 24">
                      <a:extLst>
                        <a:ext uri="{FF2B5EF4-FFF2-40B4-BE49-F238E27FC236}">
                          <a16:creationId xmlns:a16="http://schemas.microsoft.com/office/drawing/2014/main" id="{23AC09EB-E2B8-459A-B66F-F328034171C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6263845" y="1924886"/>
                      <a:ext cx="155988" cy="170098"/>
                    </a:xfrm>
                    <a:prstGeom prst="star5">
                      <a:avLst>
                        <a:gd name="adj" fmla="val 19098"/>
                        <a:gd name="hf" fmla="val 105146"/>
                        <a:gd name="vf" fmla="val 110557"/>
                      </a:avLst>
                    </a:prstGeom>
                    <a:solidFill>
                      <a:srgbClr val="7030A0"/>
                    </a:solidFill>
                    <a:ln>
                      <a:solidFill>
                        <a:srgbClr val="7030A0"/>
                      </a:solidFill>
                    </a:ln>
                  </p:spPr>
                  <p:txBody>
                    <a:bodyPr vert="horz" wrap="square" lIns="89982" tIns="46790" rIns="89982" bIns="46790" numCol="1" rtlCol="0" anchor="t" anchorCtr="0" compatLnSpc="1">
                      <a:spAutoFit/>
                    </a:bodyPr>
                    <a:lstStyle/>
                    <a:p>
                      <a:pPr marL="342900" marR="0" indent="-342900" algn="l" defTabSz="4495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AutoNum type="arabicPeriod"/>
                        <a:tabLst>
                          <a:tab pos="339725" algn="l"/>
                          <a:tab pos="787400" algn="l"/>
                          <a:tab pos="1236345" algn="l"/>
                          <a:tab pos="1685925" algn="l"/>
                          <a:tab pos="2134870" algn="l"/>
                          <a:tab pos="2584450" algn="l"/>
                          <a:tab pos="3030220" algn="l"/>
                          <a:tab pos="3479800" algn="l"/>
                          <a:tab pos="3928745" algn="l"/>
                          <a:tab pos="4378325" algn="l"/>
                          <a:tab pos="4829175" algn="l"/>
                          <a:tab pos="5278120" algn="l"/>
                          <a:tab pos="5727700" algn="l"/>
                          <a:tab pos="6176645" algn="l"/>
                          <a:tab pos="6626225" algn="l"/>
                          <a:tab pos="7075170" algn="l"/>
                          <a:tab pos="7526020" algn="l"/>
                          <a:tab pos="7975600" algn="l"/>
                          <a:tab pos="8424545" algn="l"/>
                          <a:tab pos="8874125" algn="l"/>
                          <a:tab pos="9323070" algn="l"/>
                        </a:tabLst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6" name="Звезда: 5 точек 15">
                    <a:extLst>
                      <a:ext uri="{FF2B5EF4-FFF2-40B4-BE49-F238E27FC236}">
                        <a16:creationId xmlns:a16="http://schemas.microsoft.com/office/drawing/2014/main" id="{F027679C-B195-4207-A85F-9E6CC2B02E5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12360" y="1484784"/>
                    <a:ext cx="155988" cy="170098"/>
                  </a:xfrm>
                  <a:prstGeom prst="star5">
                    <a:avLst/>
                  </a:prstGeom>
                  <a:solidFill>
                    <a:srgbClr val="7030A0"/>
                  </a:solidFill>
                  <a:ln>
                    <a:solidFill>
                      <a:srgbClr val="7030A0"/>
                    </a:solidFill>
                  </a:ln>
                </p:spPr>
                <p:txBody>
                  <a:bodyPr vert="horz" wrap="square" lIns="89982" tIns="46790" rIns="89982" bIns="46790" numCol="1" rtlCol="0" anchor="t" anchorCtr="0" compatLnSpc="1">
                    <a:spAutoFit/>
                  </a:bodyPr>
                  <a:lstStyle/>
                  <a:p>
                    <a:pPr marL="342900" marR="0" indent="-342900" algn="l" defTabSz="44958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AutoNum type="arabicPeriod"/>
                      <a:tabLst>
                        <a:tab pos="339725" algn="l"/>
                        <a:tab pos="787400" algn="l"/>
                        <a:tab pos="1236345" algn="l"/>
                        <a:tab pos="1685925" algn="l"/>
                        <a:tab pos="2134870" algn="l"/>
                        <a:tab pos="2584450" algn="l"/>
                        <a:tab pos="3030220" algn="l"/>
                        <a:tab pos="3479800" algn="l"/>
                        <a:tab pos="3928745" algn="l"/>
                        <a:tab pos="4378325" algn="l"/>
                        <a:tab pos="4829175" algn="l"/>
                        <a:tab pos="5278120" algn="l"/>
                        <a:tab pos="5727700" algn="l"/>
                        <a:tab pos="6176645" algn="l"/>
                        <a:tab pos="6626225" algn="l"/>
                        <a:tab pos="7075170" algn="l"/>
                        <a:tab pos="7526020" algn="l"/>
                        <a:tab pos="7975600" algn="l"/>
                        <a:tab pos="8424545" algn="l"/>
                        <a:tab pos="8874125" algn="l"/>
                        <a:tab pos="9323070" algn="l"/>
                      </a:tabLst>
                    </a:pPr>
                    <a:endParaRPr kumimoji="0" lang="ru-RU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7" name="Звезда: 5 точек 16">
                    <a:extLst>
                      <a:ext uri="{FF2B5EF4-FFF2-40B4-BE49-F238E27FC236}">
                        <a16:creationId xmlns:a16="http://schemas.microsoft.com/office/drawing/2014/main" id="{804D2D55-3DE4-45EB-B632-59C1F5BFA5E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020272" y="1772816"/>
                    <a:ext cx="155988" cy="170098"/>
                  </a:xfrm>
                  <a:prstGeom prst="star5">
                    <a:avLst/>
                  </a:prstGeom>
                  <a:solidFill>
                    <a:srgbClr val="7030A0"/>
                  </a:solidFill>
                  <a:ln>
                    <a:solidFill>
                      <a:srgbClr val="7030A0"/>
                    </a:solidFill>
                  </a:ln>
                </p:spPr>
                <p:txBody>
                  <a:bodyPr vert="horz" wrap="square" lIns="89982" tIns="46790" rIns="89982" bIns="46790" numCol="1" rtlCol="0" anchor="t" anchorCtr="0" compatLnSpc="1">
                    <a:spAutoFit/>
                  </a:bodyPr>
                  <a:lstStyle/>
                  <a:p>
                    <a:pPr marL="342900" marR="0" indent="-342900" algn="l" defTabSz="44958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AutoNum type="arabicPeriod"/>
                      <a:tabLst>
                        <a:tab pos="339725" algn="l"/>
                        <a:tab pos="787400" algn="l"/>
                        <a:tab pos="1236345" algn="l"/>
                        <a:tab pos="1685925" algn="l"/>
                        <a:tab pos="2134870" algn="l"/>
                        <a:tab pos="2584450" algn="l"/>
                        <a:tab pos="3030220" algn="l"/>
                        <a:tab pos="3479800" algn="l"/>
                        <a:tab pos="3928745" algn="l"/>
                        <a:tab pos="4378325" algn="l"/>
                        <a:tab pos="4829175" algn="l"/>
                        <a:tab pos="5278120" algn="l"/>
                        <a:tab pos="5727700" algn="l"/>
                        <a:tab pos="6176645" algn="l"/>
                        <a:tab pos="6626225" algn="l"/>
                        <a:tab pos="7075170" algn="l"/>
                        <a:tab pos="7526020" algn="l"/>
                        <a:tab pos="7975600" algn="l"/>
                        <a:tab pos="8424545" algn="l"/>
                        <a:tab pos="8874125" algn="l"/>
                        <a:tab pos="9323070" algn="l"/>
                      </a:tabLst>
                    </a:pPr>
                    <a:endParaRPr kumimoji="0" lang="ru-RU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8" name="Звезда: 5 точек 17">
                    <a:extLst>
                      <a:ext uri="{FF2B5EF4-FFF2-40B4-BE49-F238E27FC236}">
                        <a16:creationId xmlns:a16="http://schemas.microsoft.com/office/drawing/2014/main" id="{B38972AD-1B4A-4F90-AFB1-2371AF3B59F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805755" y="2256578"/>
                    <a:ext cx="155988" cy="170098"/>
                  </a:xfrm>
                  <a:prstGeom prst="star5">
                    <a:avLst/>
                  </a:prstGeom>
                  <a:solidFill>
                    <a:srgbClr val="7030A0"/>
                  </a:solidFill>
                  <a:ln>
                    <a:solidFill>
                      <a:srgbClr val="7030A0"/>
                    </a:solidFill>
                  </a:ln>
                </p:spPr>
                <p:txBody>
                  <a:bodyPr vert="horz" wrap="square" lIns="89982" tIns="46790" rIns="89982" bIns="46790" numCol="1" rtlCol="0" anchor="t" anchorCtr="0" compatLnSpc="1">
                    <a:spAutoFit/>
                  </a:bodyPr>
                  <a:lstStyle/>
                  <a:p>
                    <a:pPr marL="342900" marR="0" indent="-342900" algn="l" defTabSz="44958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AutoNum type="arabicPeriod"/>
                      <a:tabLst>
                        <a:tab pos="339725" algn="l"/>
                        <a:tab pos="787400" algn="l"/>
                        <a:tab pos="1236345" algn="l"/>
                        <a:tab pos="1685925" algn="l"/>
                        <a:tab pos="2134870" algn="l"/>
                        <a:tab pos="2584450" algn="l"/>
                        <a:tab pos="3030220" algn="l"/>
                        <a:tab pos="3479800" algn="l"/>
                        <a:tab pos="3928745" algn="l"/>
                        <a:tab pos="4378325" algn="l"/>
                        <a:tab pos="4829175" algn="l"/>
                        <a:tab pos="5278120" algn="l"/>
                        <a:tab pos="5727700" algn="l"/>
                        <a:tab pos="6176645" algn="l"/>
                        <a:tab pos="6626225" algn="l"/>
                        <a:tab pos="7075170" algn="l"/>
                        <a:tab pos="7526020" algn="l"/>
                        <a:tab pos="7975600" algn="l"/>
                        <a:tab pos="8424545" algn="l"/>
                        <a:tab pos="8874125" algn="l"/>
                        <a:tab pos="9323070" algn="l"/>
                      </a:tabLst>
                    </a:pPr>
                    <a:endParaRPr kumimoji="0" lang="ru-RU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0" name="Звезда: 5 точек 19">
                    <a:extLst>
                      <a:ext uri="{FF2B5EF4-FFF2-40B4-BE49-F238E27FC236}">
                        <a16:creationId xmlns:a16="http://schemas.microsoft.com/office/drawing/2014/main" id="{C249DE02-58F9-45E0-87AD-648EF2389A5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516216" y="1772816"/>
                    <a:ext cx="155988" cy="170098"/>
                  </a:xfrm>
                  <a:prstGeom prst="star5">
                    <a:avLst/>
                  </a:prstGeom>
                  <a:solidFill>
                    <a:srgbClr val="7030A0"/>
                  </a:solidFill>
                  <a:ln>
                    <a:solidFill>
                      <a:srgbClr val="7030A0"/>
                    </a:solidFill>
                  </a:ln>
                </p:spPr>
                <p:txBody>
                  <a:bodyPr vert="horz" wrap="square" lIns="89982" tIns="46790" rIns="89982" bIns="46790" numCol="1" rtlCol="0" anchor="t" anchorCtr="0" compatLnSpc="1">
                    <a:spAutoFit/>
                  </a:bodyPr>
                  <a:lstStyle/>
                  <a:p>
                    <a:pPr marL="342900" marR="0" indent="-342900" algn="l" defTabSz="44958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AutoNum type="arabicPeriod"/>
                      <a:tabLst>
                        <a:tab pos="339725" algn="l"/>
                        <a:tab pos="787400" algn="l"/>
                        <a:tab pos="1236345" algn="l"/>
                        <a:tab pos="1685925" algn="l"/>
                        <a:tab pos="2134870" algn="l"/>
                        <a:tab pos="2584450" algn="l"/>
                        <a:tab pos="3030220" algn="l"/>
                        <a:tab pos="3479800" algn="l"/>
                        <a:tab pos="3928745" algn="l"/>
                        <a:tab pos="4378325" algn="l"/>
                        <a:tab pos="4829175" algn="l"/>
                        <a:tab pos="5278120" algn="l"/>
                        <a:tab pos="5727700" algn="l"/>
                        <a:tab pos="6176645" algn="l"/>
                        <a:tab pos="6626225" algn="l"/>
                        <a:tab pos="7075170" algn="l"/>
                        <a:tab pos="7526020" algn="l"/>
                        <a:tab pos="7975600" algn="l"/>
                        <a:tab pos="8424545" algn="l"/>
                        <a:tab pos="8874125" algn="l"/>
                        <a:tab pos="9323070" algn="l"/>
                      </a:tabLst>
                    </a:pPr>
                    <a:endParaRPr kumimoji="0" lang="ru-RU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2" name="Звезда: 5 точек 21">
                    <a:extLst>
                      <a:ext uri="{FF2B5EF4-FFF2-40B4-BE49-F238E27FC236}">
                        <a16:creationId xmlns:a16="http://schemas.microsoft.com/office/drawing/2014/main" id="{10DF7AE9-D6CB-4D9E-B873-5470BF98542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642938" y="1561537"/>
                    <a:ext cx="155988" cy="170098"/>
                  </a:xfrm>
                  <a:prstGeom prst="star5">
                    <a:avLst/>
                  </a:prstGeom>
                  <a:solidFill>
                    <a:srgbClr val="7030A0"/>
                  </a:solidFill>
                  <a:ln>
                    <a:solidFill>
                      <a:srgbClr val="7030A0"/>
                    </a:solidFill>
                  </a:ln>
                </p:spPr>
                <p:txBody>
                  <a:bodyPr vert="horz" wrap="square" lIns="89982" tIns="46790" rIns="89982" bIns="46790" numCol="1" rtlCol="0" anchor="t" anchorCtr="0" compatLnSpc="1">
                    <a:spAutoFit/>
                  </a:bodyPr>
                  <a:lstStyle/>
                  <a:p>
                    <a:pPr marL="342900" marR="0" indent="-342900" algn="l" defTabSz="44958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AutoNum type="arabicPeriod"/>
                      <a:tabLst>
                        <a:tab pos="339725" algn="l"/>
                        <a:tab pos="787400" algn="l"/>
                        <a:tab pos="1236345" algn="l"/>
                        <a:tab pos="1685925" algn="l"/>
                        <a:tab pos="2134870" algn="l"/>
                        <a:tab pos="2584450" algn="l"/>
                        <a:tab pos="3030220" algn="l"/>
                        <a:tab pos="3479800" algn="l"/>
                        <a:tab pos="3928745" algn="l"/>
                        <a:tab pos="4378325" algn="l"/>
                        <a:tab pos="4829175" algn="l"/>
                        <a:tab pos="5278120" algn="l"/>
                        <a:tab pos="5727700" algn="l"/>
                        <a:tab pos="6176645" algn="l"/>
                        <a:tab pos="6626225" algn="l"/>
                        <a:tab pos="7075170" algn="l"/>
                        <a:tab pos="7526020" algn="l"/>
                        <a:tab pos="7975600" algn="l"/>
                        <a:tab pos="8424545" algn="l"/>
                        <a:tab pos="8874125" algn="l"/>
                        <a:tab pos="9323070" algn="l"/>
                      </a:tabLst>
                    </a:pPr>
                    <a:endParaRPr kumimoji="0" lang="ru-RU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3" name="Звезда: 5 точек 22">
                    <a:extLst>
                      <a:ext uri="{FF2B5EF4-FFF2-40B4-BE49-F238E27FC236}">
                        <a16:creationId xmlns:a16="http://schemas.microsoft.com/office/drawing/2014/main" id="{2EA62AF3-30BB-464E-B68D-D8D511B12EB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098266" y="1473894"/>
                    <a:ext cx="155988" cy="170098"/>
                  </a:xfrm>
                  <a:prstGeom prst="star5">
                    <a:avLst/>
                  </a:prstGeom>
                  <a:solidFill>
                    <a:srgbClr val="7030A0"/>
                  </a:solidFill>
                  <a:ln>
                    <a:solidFill>
                      <a:srgbClr val="7030A0"/>
                    </a:solidFill>
                  </a:ln>
                </p:spPr>
                <p:txBody>
                  <a:bodyPr vert="horz" wrap="square" lIns="89982" tIns="46790" rIns="89982" bIns="46790" numCol="1" rtlCol="0" anchor="t" anchorCtr="0" compatLnSpc="1">
                    <a:spAutoFit/>
                  </a:bodyPr>
                  <a:lstStyle/>
                  <a:p>
                    <a:pPr marL="342900" marR="0" indent="-342900" algn="l" defTabSz="44958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AutoNum type="arabicPeriod"/>
                      <a:tabLst>
                        <a:tab pos="339725" algn="l"/>
                        <a:tab pos="787400" algn="l"/>
                        <a:tab pos="1236345" algn="l"/>
                        <a:tab pos="1685925" algn="l"/>
                        <a:tab pos="2134870" algn="l"/>
                        <a:tab pos="2584450" algn="l"/>
                        <a:tab pos="3030220" algn="l"/>
                        <a:tab pos="3479800" algn="l"/>
                        <a:tab pos="3928745" algn="l"/>
                        <a:tab pos="4378325" algn="l"/>
                        <a:tab pos="4829175" algn="l"/>
                        <a:tab pos="5278120" algn="l"/>
                        <a:tab pos="5727700" algn="l"/>
                        <a:tab pos="6176645" algn="l"/>
                        <a:tab pos="6626225" algn="l"/>
                        <a:tab pos="7075170" algn="l"/>
                        <a:tab pos="7526020" algn="l"/>
                        <a:tab pos="7975600" algn="l"/>
                        <a:tab pos="8424545" algn="l"/>
                        <a:tab pos="8874125" algn="l"/>
                        <a:tab pos="9323070" algn="l"/>
                      </a:tabLst>
                    </a:pPr>
                    <a:endParaRPr kumimoji="0" lang="ru-RU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" name="Звезда: 5 точек 23">
                    <a:extLst>
                      <a:ext uri="{FF2B5EF4-FFF2-40B4-BE49-F238E27FC236}">
                        <a16:creationId xmlns:a16="http://schemas.microsoft.com/office/drawing/2014/main" id="{D1CBFEF9-0A16-4F5F-A236-39B43B23354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10377" y="1608843"/>
                    <a:ext cx="155988" cy="170098"/>
                  </a:xfrm>
                  <a:prstGeom prst="star5">
                    <a:avLst>
                      <a:gd name="adj" fmla="val 19098"/>
                      <a:gd name="hf" fmla="val 105146"/>
                      <a:gd name="vf" fmla="val 110557"/>
                    </a:avLst>
                  </a:prstGeom>
                  <a:solidFill>
                    <a:srgbClr val="7030A0"/>
                  </a:solidFill>
                  <a:ln>
                    <a:solidFill>
                      <a:srgbClr val="7030A0"/>
                    </a:solidFill>
                  </a:ln>
                </p:spPr>
                <p:txBody>
                  <a:bodyPr vert="horz" wrap="square" lIns="89982" tIns="46790" rIns="89982" bIns="46790" numCol="1" rtlCol="0" anchor="t" anchorCtr="0" compatLnSpc="1">
                    <a:spAutoFit/>
                  </a:bodyPr>
                  <a:lstStyle/>
                  <a:p>
                    <a:pPr marL="342900" marR="0" indent="-342900" algn="l" defTabSz="44958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AutoNum type="arabicPeriod"/>
                      <a:tabLst>
                        <a:tab pos="339725" algn="l"/>
                        <a:tab pos="787400" algn="l"/>
                        <a:tab pos="1236345" algn="l"/>
                        <a:tab pos="1685925" algn="l"/>
                        <a:tab pos="2134870" algn="l"/>
                        <a:tab pos="2584450" algn="l"/>
                        <a:tab pos="3030220" algn="l"/>
                        <a:tab pos="3479800" algn="l"/>
                        <a:tab pos="3928745" algn="l"/>
                        <a:tab pos="4378325" algn="l"/>
                        <a:tab pos="4829175" algn="l"/>
                        <a:tab pos="5278120" algn="l"/>
                        <a:tab pos="5727700" algn="l"/>
                        <a:tab pos="6176645" algn="l"/>
                        <a:tab pos="6626225" algn="l"/>
                        <a:tab pos="7075170" algn="l"/>
                        <a:tab pos="7526020" algn="l"/>
                        <a:tab pos="7975600" algn="l"/>
                        <a:tab pos="8424545" algn="l"/>
                        <a:tab pos="8874125" algn="l"/>
                        <a:tab pos="9323070" algn="l"/>
                      </a:tabLst>
                    </a:pPr>
                    <a:endParaRPr kumimoji="0" lang="ru-RU" sz="1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pic>
              <p:nvPicPr>
                <p:cNvPr id="26" name="Рисунок 25">
                  <a:extLst>
                    <a:ext uri="{FF2B5EF4-FFF2-40B4-BE49-F238E27FC236}">
                      <a16:creationId xmlns:a16="http://schemas.microsoft.com/office/drawing/2014/main" id="{6341DB6E-154A-4487-92DC-C68A999C3F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559826" y="1770717"/>
                  <a:ext cx="195089" cy="213378"/>
                </a:xfrm>
                <a:prstGeom prst="rect">
                  <a:avLst/>
                </a:prstGeom>
              </p:spPr>
            </p:pic>
          </p:grpSp>
          <p:sp>
            <p:nvSpPr>
              <p:cNvPr id="21" name="Звезда: 5 точек 20">
                <a:extLst>
                  <a:ext uri="{FF2B5EF4-FFF2-40B4-BE49-F238E27FC236}">
                    <a16:creationId xmlns:a16="http://schemas.microsoft.com/office/drawing/2014/main" id="{463B4921-6FBB-47FD-B41B-A65C5CEA7C3E}"/>
                  </a:ext>
                </a:extLst>
              </p:cNvPr>
              <p:cNvSpPr/>
              <p:nvPr/>
            </p:nvSpPr>
            <p:spPr bwMode="auto">
              <a:xfrm>
                <a:off x="6649767" y="1942914"/>
                <a:ext cx="155988" cy="170098"/>
              </a:xfrm>
              <a:prstGeom prst="star5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txBody>
              <a:bodyPr vert="horz" wrap="square" lIns="89982" tIns="46790" rIns="89982" bIns="46790" numCol="1" rtlCol="0" anchor="t" anchorCtr="0" compatLnSpc="1">
                <a:spAutoFit/>
              </a:bodyPr>
              <a:lstStyle/>
              <a:p>
                <a:pPr marL="342900" marR="0" indent="-342900" algn="l" defTabSz="4495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AutoNum type="arabicPeriod"/>
                  <a:tabLst>
                    <a:tab pos="339725" algn="l"/>
                    <a:tab pos="787400" algn="l"/>
                    <a:tab pos="1236345" algn="l"/>
                    <a:tab pos="1685925" algn="l"/>
                    <a:tab pos="2134870" algn="l"/>
                    <a:tab pos="2584450" algn="l"/>
                    <a:tab pos="3030220" algn="l"/>
                    <a:tab pos="3479800" algn="l"/>
                    <a:tab pos="3928745" algn="l"/>
                    <a:tab pos="4378325" algn="l"/>
                    <a:tab pos="4829175" algn="l"/>
                    <a:tab pos="5278120" algn="l"/>
                    <a:tab pos="5727700" algn="l"/>
                    <a:tab pos="6176645" algn="l"/>
                    <a:tab pos="6626225" algn="l"/>
                    <a:tab pos="7075170" algn="l"/>
                    <a:tab pos="7526020" algn="l"/>
                    <a:tab pos="7975600" algn="l"/>
                    <a:tab pos="8424545" algn="l"/>
                    <a:tab pos="8874125" algn="l"/>
                    <a:tab pos="9323070" algn="l"/>
                  </a:tabLst>
                </a:pPr>
                <a:endParaRPr kumimoji="0" lang="ru-RU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9" name="Звезда: 5 точек 28">
              <a:extLst>
                <a:ext uri="{FF2B5EF4-FFF2-40B4-BE49-F238E27FC236}">
                  <a16:creationId xmlns:a16="http://schemas.microsoft.com/office/drawing/2014/main" id="{5E6752ED-2BB5-4341-858A-110B2D80ECB4}"/>
                </a:ext>
              </a:extLst>
            </p:cNvPr>
            <p:cNvSpPr/>
            <p:nvPr/>
          </p:nvSpPr>
          <p:spPr bwMode="auto">
            <a:xfrm>
              <a:off x="7275633" y="2018677"/>
              <a:ext cx="155988" cy="170098"/>
            </a:xfrm>
            <a:prstGeom prst="star5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txBody>
            <a:bodyPr vert="horz" wrap="square" lIns="89982" tIns="46790" rIns="89982" bIns="46790" numCol="1" rtlCol="0" anchor="t" anchorCtr="0" compatLnSpc="1">
              <a:spAutoFit/>
            </a:bodyPr>
            <a:lstStyle/>
            <a:p>
              <a:pPr marL="342900" marR="0" indent="-342900" algn="l" defTabSz="4495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AutoNum type="arabicPeriod"/>
                <a:tabLst>
                  <a:tab pos="339725" algn="l"/>
                  <a:tab pos="787400" algn="l"/>
                  <a:tab pos="1236345" algn="l"/>
                  <a:tab pos="1685925" algn="l"/>
                  <a:tab pos="2134870" algn="l"/>
                  <a:tab pos="2584450" algn="l"/>
                  <a:tab pos="3030220" algn="l"/>
                  <a:tab pos="3479800" algn="l"/>
                  <a:tab pos="3928745" algn="l"/>
                  <a:tab pos="4378325" algn="l"/>
                  <a:tab pos="4829175" algn="l"/>
                  <a:tab pos="5278120" algn="l"/>
                  <a:tab pos="5727700" algn="l"/>
                  <a:tab pos="6176645" algn="l"/>
                  <a:tab pos="6626225" algn="l"/>
                  <a:tab pos="7075170" algn="l"/>
                  <a:tab pos="7526020" algn="l"/>
                  <a:tab pos="7975600" algn="l"/>
                  <a:tab pos="8424545" algn="l"/>
                  <a:tab pos="8874125" algn="l"/>
                  <a:tab pos="9323070" algn="l"/>
                </a:tabLst>
              </a:pPr>
              <a:endParaRPr kumimoji="0" 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Звезда: 5 точек 29">
              <a:extLst>
                <a:ext uri="{FF2B5EF4-FFF2-40B4-BE49-F238E27FC236}">
                  <a16:creationId xmlns:a16="http://schemas.microsoft.com/office/drawing/2014/main" id="{B8F6D4BD-344B-42B4-B1B3-1245B40F8EB4}"/>
                </a:ext>
              </a:extLst>
            </p:cNvPr>
            <p:cNvSpPr/>
            <p:nvPr/>
          </p:nvSpPr>
          <p:spPr bwMode="auto">
            <a:xfrm>
              <a:off x="7220831" y="1578930"/>
              <a:ext cx="155988" cy="170098"/>
            </a:xfrm>
            <a:prstGeom prst="star5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txBody>
            <a:bodyPr vert="horz" wrap="square" lIns="89982" tIns="46790" rIns="89982" bIns="46790" numCol="1" rtlCol="0" anchor="t" anchorCtr="0" compatLnSpc="1">
              <a:spAutoFit/>
            </a:bodyPr>
            <a:lstStyle/>
            <a:p>
              <a:pPr marL="342900" marR="0" indent="-342900" algn="l" defTabSz="4495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AutoNum type="arabicPeriod"/>
                <a:tabLst>
                  <a:tab pos="339725" algn="l"/>
                  <a:tab pos="787400" algn="l"/>
                  <a:tab pos="1236345" algn="l"/>
                  <a:tab pos="1685925" algn="l"/>
                  <a:tab pos="2134870" algn="l"/>
                  <a:tab pos="2584450" algn="l"/>
                  <a:tab pos="3030220" algn="l"/>
                  <a:tab pos="3479800" algn="l"/>
                  <a:tab pos="3928745" algn="l"/>
                  <a:tab pos="4378325" algn="l"/>
                  <a:tab pos="4829175" algn="l"/>
                  <a:tab pos="5278120" algn="l"/>
                  <a:tab pos="5727700" algn="l"/>
                  <a:tab pos="6176645" algn="l"/>
                  <a:tab pos="6626225" algn="l"/>
                  <a:tab pos="7075170" algn="l"/>
                  <a:tab pos="7526020" algn="l"/>
                  <a:tab pos="7975600" algn="l"/>
                  <a:tab pos="8424545" algn="l"/>
                  <a:tab pos="8874125" algn="l"/>
                  <a:tab pos="9323070" algn="l"/>
                </a:tabLst>
              </a:pPr>
              <a:endParaRPr kumimoji="0" 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13E1B05B-52CB-4FD9-BE00-E7F5FA3E9202}"/>
              </a:ext>
            </a:extLst>
          </p:cNvPr>
          <p:cNvSpPr/>
          <p:nvPr/>
        </p:nvSpPr>
        <p:spPr>
          <a:xfrm>
            <a:off x="4856265" y="4602826"/>
            <a:ext cx="386106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Расположение: Центр геофизического мониторинга </a:t>
            </a:r>
          </a:p>
          <a:p>
            <a:pPr algn="ctr">
              <a:buNone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Москвы ИДГ РАН (красный круг), обсерватория «Михнево» (зеленый круг) и обсерватория «Москва» (оранжевый круг)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^;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звездочки датчики Гидрометцентра </a:t>
            </a:r>
          </a:p>
        </p:txBody>
      </p:sp>
    </p:spTree>
    <p:extLst>
      <p:ext uri="{BB962C8B-B14F-4D97-AF65-F5344CB8AC3E}">
        <p14:creationId xmlns:p14="http://schemas.microsoft.com/office/powerpoint/2010/main" val="3825967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Картинки по запросу Дж. Лармо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" name="AutoShape 4" descr="Картинки по запросу Дж. Лармор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84265" y="73318"/>
            <a:ext cx="6525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Спектр вариации 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8856" y="517802"/>
            <a:ext cx="8511616" cy="730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F81BD"/>
              </a:gs>
            </a:gsLst>
            <a:lin ang="10800000" scaled="1"/>
          </a:gra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8412360" y="87251"/>
            <a:ext cx="5760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ru-RU" sz="1800" b="1" dirty="0">
                <a:solidFill>
                  <a:schemeClr val="bg1"/>
                </a:solidFill>
              </a:rPr>
              <a:t>1</a:t>
            </a:r>
            <a:r>
              <a:rPr lang="en-US" sz="1800" b="1" dirty="0">
                <a:solidFill>
                  <a:schemeClr val="bg1"/>
                </a:solidFill>
              </a:rPr>
              <a:t>3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837439-C610-4008-894C-2F40DDF0474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40"/>
          <a:stretch/>
        </p:blipFill>
        <p:spPr bwMode="auto">
          <a:xfrm>
            <a:off x="190335" y="836712"/>
            <a:ext cx="5316474" cy="384129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6D09831-B316-4691-B7D7-4154D18F3350}"/>
              </a:ext>
            </a:extLst>
          </p:cNvPr>
          <p:cNvSpPr txBox="1"/>
          <p:nvPr/>
        </p:nvSpPr>
        <p:spPr>
          <a:xfrm>
            <a:off x="466914" y="4797153"/>
            <a:ext cx="468114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Скалограмма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микробарических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колебаний по данным Центра геофизического мониторинга г. Москвы ИДГ РАН (</a:t>
            </a:r>
            <a:r>
              <a:rPr lang="ru-RU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скалограмма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вариаций восточной компоненты геомагнитного поля по данным обсерватории «Москва» (</a:t>
            </a:r>
            <a:r>
              <a:rPr lang="ru-RU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                                  в период прохождения фронта над Московским регионом                  20 июня 2024 г.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95CBF70-2F08-4C4B-844B-100A3C14D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0232" y="458760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603A52DB-73A7-473D-BCE4-24B37D0636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9381983"/>
              </p:ext>
            </p:extLst>
          </p:nvPr>
        </p:nvGraphicFramePr>
        <p:xfrm>
          <a:off x="6076313" y="921937"/>
          <a:ext cx="984966" cy="421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1" r:id="rId4" imgW="990170" imgH="431613" progId="Equation.DSMT4">
                  <p:embed/>
                </p:oleObj>
              </mc:Choice>
              <mc:Fallback>
                <p:oleObj r:id="rId4" imgW="990170" imgH="431613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6313" y="921937"/>
                        <a:ext cx="984966" cy="421444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AA6FA5E1-E895-40EF-8FED-F4F5A7276E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7585513"/>
              </p:ext>
            </p:extLst>
          </p:nvPr>
        </p:nvGraphicFramePr>
        <p:xfrm>
          <a:off x="6027524" y="2200762"/>
          <a:ext cx="768350" cy="22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2" r:id="rId6" imgW="761669" imgH="241195" progId="Equation.DSMT4">
                  <p:embed/>
                </p:oleObj>
              </mc:Choice>
              <mc:Fallback>
                <p:oleObj r:id="rId6" imgW="761669" imgH="241195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7524" y="2200762"/>
                        <a:ext cx="768350" cy="222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0996E49E-CD45-42B4-83D5-B2770CE0F2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0702357"/>
              </p:ext>
            </p:extLst>
          </p:nvPr>
        </p:nvGraphicFramePr>
        <p:xfrm>
          <a:off x="6076313" y="2393882"/>
          <a:ext cx="396875" cy="22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3" r:id="rId8" imgW="406224" imgH="228501" progId="Equation.DSMT4">
                  <p:embed/>
                </p:oleObj>
              </mc:Choice>
              <mc:Fallback>
                <p:oleObj r:id="rId8" imgW="406224" imgH="228501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6313" y="2393882"/>
                        <a:ext cx="396875" cy="222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5E424BC2-348C-4FFB-A7CF-2D856FAED5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9613463"/>
              </p:ext>
            </p:extLst>
          </p:nvPr>
        </p:nvGraphicFramePr>
        <p:xfrm>
          <a:off x="6168924" y="2783422"/>
          <a:ext cx="222250" cy="22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4" r:id="rId10" imgW="203112" imgH="241195" progId="Equation.DSMT4">
                  <p:embed/>
                </p:oleObj>
              </mc:Choice>
              <mc:Fallback>
                <p:oleObj r:id="rId10" imgW="203112" imgH="241195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8924" y="2783422"/>
                        <a:ext cx="222250" cy="222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68EB0CAF-B507-4FE5-9EAA-9F6D6770C79E}"/>
              </a:ext>
            </a:extLst>
          </p:cNvPr>
          <p:cNvGrpSpPr/>
          <p:nvPr/>
        </p:nvGrpSpPr>
        <p:grpSpPr>
          <a:xfrm>
            <a:off x="5205259" y="3261234"/>
            <a:ext cx="4572000" cy="276999"/>
            <a:chOff x="5212264" y="2726177"/>
            <a:chExt cx="4572000" cy="27699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04157EF-0148-44DE-B306-5981C8C301BB}"/>
                </a:ext>
              </a:extLst>
            </p:cNvPr>
            <p:cNvSpPr txBox="1"/>
            <p:nvPr/>
          </p:nvSpPr>
          <p:spPr>
            <a:xfrm>
              <a:off x="5212264" y="2726177"/>
              <a:ext cx="4572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‒ характерный масштаб атмосферы</a:t>
              </a:r>
            </a:p>
          </p:txBody>
        </p:sp>
        <p:graphicFrame>
          <p:nvGraphicFramePr>
            <p:cNvPr id="15" name="Объект 14">
              <a:extLst>
                <a:ext uri="{FF2B5EF4-FFF2-40B4-BE49-F238E27FC236}">
                  <a16:creationId xmlns:a16="http://schemas.microsoft.com/office/drawing/2014/main" id="{A07905CD-24ED-418A-A820-6494A6048BA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35039631"/>
                </p:ext>
              </p:extLst>
            </p:nvPr>
          </p:nvGraphicFramePr>
          <p:xfrm>
            <a:off x="6121294" y="2785141"/>
            <a:ext cx="174625" cy="174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5" r:id="rId12" imgW="177492" imgH="164814" progId="Equation.DSMT4">
                    <p:embed/>
                  </p:oleObj>
                </mc:Choice>
                <mc:Fallback>
                  <p:oleObj r:id="rId12" imgW="177492" imgH="164814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21294" y="2785141"/>
                          <a:ext cx="174625" cy="1746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" name="Rectangle 7">
            <a:extLst>
              <a:ext uri="{FF2B5EF4-FFF2-40B4-BE49-F238E27FC236}">
                <a16:creationId xmlns:a16="http://schemas.microsoft.com/office/drawing/2014/main" id="{8A7E47F2-C033-4AD4-97C1-A38F47692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3509" y="472350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6B74BB24-A547-477F-8C6F-6BE95C7DE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8272" y="2371500"/>
            <a:ext cx="27164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‒ 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вертикальная и горизонтальная компоненты волнового вектора,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4DB3AD-D9D4-4AD5-9EB2-6D77E7C032E4}"/>
              </a:ext>
            </a:extLst>
          </p:cNvPr>
          <p:cNvSpPr txBox="1"/>
          <p:nvPr/>
        </p:nvSpPr>
        <p:spPr>
          <a:xfrm>
            <a:off x="6702425" y="2151708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‒ волновой вектор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582324-4310-4565-82C3-9239D7D217C4}"/>
              </a:ext>
            </a:extLst>
          </p:cNvPr>
          <p:cNvSpPr txBox="1"/>
          <p:nvPr/>
        </p:nvSpPr>
        <p:spPr>
          <a:xfrm>
            <a:off x="5067682" y="2748870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частота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Брента-Вяйсяля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C10679-D132-47AF-ADD8-A69128E1BADF}"/>
              </a:ext>
            </a:extLst>
          </p:cNvPr>
          <p:cNvSpPr txBox="1"/>
          <p:nvPr/>
        </p:nvSpPr>
        <p:spPr>
          <a:xfrm>
            <a:off x="7045305" y="681785"/>
            <a:ext cx="190836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buNone/>
            </a:pPr>
            <a:r>
              <a:rPr lang="ru-RU" sz="1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дисперсионное соотношение для атмосферных внутренних гравитационных волн [</a:t>
            </a:r>
            <a:r>
              <a:rPr lang="ru-RU" sz="1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Госсард</a:t>
            </a:r>
            <a:r>
              <a:rPr lang="ru-RU" sz="1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Хук, 1978]</a:t>
            </a:r>
            <a:endParaRPr lang="ru-RU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7BB69DF2-38EF-40F1-AAA6-F533C54DC6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9707652"/>
              </p:ext>
            </p:extLst>
          </p:nvPr>
        </p:nvGraphicFramePr>
        <p:xfrm>
          <a:off x="6079128" y="3938819"/>
          <a:ext cx="692150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6" r:id="rId14" imgW="685800" imgH="228600" progId="Equation.DSMT4">
                  <p:embed/>
                </p:oleObj>
              </mc:Choice>
              <mc:Fallback>
                <p:oleObj r:id="rId14" imgW="685800" imgH="228600" progId="Equation.DSMT4">
                  <p:embed/>
                  <p:pic>
                    <p:nvPicPr>
                      <p:cNvPr id="0" name="Object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9128" y="3938819"/>
                        <a:ext cx="692150" cy="23495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33CC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Объект 18">
            <a:extLst>
              <a:ext uri="{FF2B5EF4-FFF2-40B4-BE49-F238E27FC236}">
                <a16:creationId xmlns:a16="http://schemas.microsoft.com/office/drawing/2014/main" id="{207A4389-F5AA-456D-A55B-F4E0EF433F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8586367"/>
              </p:ext>
            </p:extLst>
          </p:nvPr>
        </p:nvGraphicFramePr>
        <p:xfrm>
          <a:off x="7304678" y="3946796"/>
          <a:ext cx="560388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" r:id="rId16" imgW="558558" imgH="241195" progId="Equation.DSMT4">
                  <p:embed/>
                </p:oleObj>
              </mc:Choice>
              <mc:Fallback>
                <p:oleObj r:id="rId16" imgW="558558" imgH="241195" progId="Equation.DSMT4">
                  <p:embed/>
                  <p:pic>
                    <p:nvPicPr>
                      <p:cNvPr id="0" name="Object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4678" y="3946796"/>
                        <a:ext cx="560388" cy="2444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33CC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95">
            <a:extLst>
              <a:ext uri="{FF2B5EF4-FFF2-40B4-BE49-F238E27FC236}">
                <a16:creationId xmlns:a16="http://schemas.microsoft.com/office/drawing/2014/main" id="{BB12202A-1766-4337-B6B4-0EBD6442B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6464" y="3588632"/>
            <a:ext cx="368985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ВГВ на высотах ионосферы</a:t>
            </a:r>
            <a:r>
              <a:rPr kumimoji="0" lang="en-US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[Hines, 1980]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100">
            <a:extLst>
              <a:ext uri="{FF2B5EF4-FFF2-40B4-BE49-F238E27FC236}">
                <a16:creationId xmlns:a16="http://schemas.microsoft.com/office/drawing/2014/main" id="{39007854-0773-4703-A554-188004511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189" y="8151623"/>
            <a:ext cx="9144000" cy="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kumimoji="0" lang="ru-RU" altLang="ru-RU" sz="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Rectangle 101">
            <a:extLst>
              <a:ext uri="{FF2B5EF4-FFF2-40B4-BE49-F238E27FC236}">
                <a16:creationId xmlns:a16="http://schemas.microsoft.com/office/drawing/2014/main" id="{54F29117-C491-4771-AB2A-043DD2CC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189" y="8411973"/>
            <a:ext cx="9144000" cy="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6F0F027-87F5-44D3-9BF8-7F18BEAB4F3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45738" y="3012092"/>
            <a:ext cx="1953986" cy="299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24">
                <a:extLst>
                  <a:ext uri="{FF2B5EF4-FFF2-40B4-BE49-F238E27FC236}">
                    <a16:creationId xmlns:a16="http://schemas.microsoft.com/office/drawing/2014/main" id="{11F4646C-A08E-40EC-AEF0-DA92AD30DBF7}"/>
                  </a:ext>
                </a:extLst>
              </p:cNvPr>
              <p:cNvSpPr txBox="1"/>
              <p:nvPr/>
            </p:nvSpPr>
            <p:spPr>
              <a:xfrm>
                <a:off x="6505624" y="4383924"/>
                <a:ext cx="1060485" cy="40735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CC0099"/>
                </a:solidFill>
              </a:ln>
            </p:spPr>
            <p:txBody>
              <a:bodyPr wrap="square" lIns="0" tIns="0" rIns="0" bIns="0" rtlCol="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m:rPr>
                              <m:sty m:val="p"/>
                            </m:rPr>
                            <a:rPr lang="el-G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</m:oMath>
                  </m:oMathPara>
                </a14:m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0" name="TextBox 24">
                <a:extLst>
                  <a:ext uri="{FF2B5EF4-FFF2-40B4-BE49-F238E27FC236}">
                    <a16:creationId xmlns:a16="http://schemas.microsoft.com/office/drawing/2014/main" id="{11F4646C-A08E-40EC-AEF0-DA92AD30DB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5624" y="4383924"/>
                <a:ext cx="1060485" cy="407356"/>
              </a:xfrm>
              <a:prstGeom prst="rect">
                <a:avLst/>
              </a:prstGeom>
              <a:blipFill>
                <a:blip r:embed="rId19"/>
                <a:stretch>
                  <a:fillRect b="-4348"/>
                </a:stretch>
              </a:blipFill>
              <a:ln>
                <a:solidFill>
                  <a:srgbClr val="CC0099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4264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Картинки по запросу Дж. Лармо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" name="AutoShape 4" descr="Картинки по запросу Дж. Лармор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84265" y="73318"/>
            <a:ext cx="6525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ЗАКЛЮЧЕНИЕ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8856" y="517802"/>
            <a:ext cx="8511616" cy="730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F81BD"/>
              </a:gs>
            </a:gsLst>
            <a:lin ang="10800000" scaled="1"/>
          </a:gra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8412360" y="87251"/>
            <a:ext cx="5760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ru-RU" sz="1800" b="1" dirty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55DAC2-27A6-4B8B-8997-B87FBE07A587}"/>
              </a:ext>
            </a:extLst>
          </p:cNvPr>
          <p:cNvSpPr txBox="1"/>
          <p:nvPr/>
        </p:nvSpPr>
        <p:spPr>
          <a:xfrm>
            <a:off x="539552" y="836712"/>
            <a:ext cx="8268716" cy="2462213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микробарическим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вариациям и геомагнитным вариациям были выделены вариации, опережающие прохождение атмосферного холодного фронта над пунктом наблюдений, </a:t>
            </a:r>
            <a:r>
              <a:rPr lang="ru-RU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которое сопровождалось в Московском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регионе ураганом Эдгар. 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Зарегистрированы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микробарические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вариации и геомагнитные  вариации, которые в целом занимают диапазон от 27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68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 и от 19 до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56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мин соответственно. Эти вариации соответствуют диапазону атмосферных внутренних гравитационных волн. 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Дана физическая интерпретация специфической форме этих вариаций в терминах атмосферных внутренних гравитационных волн, генерируемых фронтом, и обращено внимание на прогностический потенциал формы сигналов.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224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107950" y="549275"/>
            <a:ext cx="8856663" cy="730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F81BD"/>
              </a:gs>
            </a:gsLst>
            <a:lin ang="10800000" scaled="1"/>
          </a:gra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endParaRPr lang="ru-RU" altLang="ru-RU"/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143668" y="6021288"/>
            <a:ext cx="8856663" cy="730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F81BD"/>
              </a:gs>
            </a:gsLst>
            <a:lin ang="10800000" scaled="1"/>
          </a:gra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endParaRPr lang="ru-RU" altLang="ru-RU"/>
          </a:p>
        </p:txBody>
      </p:sp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2699792" y="3257550"/>
            <a:ext cx="4176464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82" tIns="46790" rIns="89982" bIns="46790" anchor="ctr"/>
          <a:lstStyle>
            <a:lvl1pPr marL="266700" indent="-266700" defTabSz="44958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 defTabSz="44958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 defTabSz="44958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 defTabSz="44958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 defTabSz="44958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endParaRPr lang="en-US" alt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ru-RU" alt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AEB1AE-8A0E-4738-8C9D-2DEFE8B22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836712"/>
            <a:ext cx="5436096" cy="3048744"/>
          </a:xfrm>
          <a:prstGeom prst="rect">
            <a:avLst/>
          </a:prstGeom>
        </p:spPr>
      </p:pic>
    </p:spTree>
  </p:cSld>
  <p:clrMapOvr>
    <a:masterClrMapping/>
  </p:clrMapOvr>
  <p:transition>
    <p:blinds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ChangeArrowheads="1"/>
          </p:cNvSpPr>
          <p:nvPr/>
        </p:nvSpPr>
        <p:spPr bwMode="auto">
          <a:xfrm>
            <a:off x="90854" y="561975"/>
            <a:ext cx="8856663" cy="730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F81BD"/>
              </a:gs>
            </a:gsLst>
            <a:lin ang="10800000" scaled="1"/>
          </a:gra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120649" y="91787"/>
            <a:ext cx="8915400" cy="371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9982" tIns="46790" rIns="89982" bIns="4679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1250"/>
              </a:spcBef>
              <a:buClrTx/>
              <a:buFontTx/>
              <a:buNone/>
            </a:pPr>
            <a:r>
              <a:rPr lang="ru-RU" sz="1800" b="1" i="1" dirty="0"/>
              <a:t>Введение</a:t>
            </a:r>
            <a:endParaRPr lang="ru-RU" sz="1800" b="1" i="1" dirty="0">
              <a:solidFill>
                <a:srgbClr val="000000"/>
              </a:solidFill>
            </a:endParaRPr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1600200" y="73374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8610798" y="91787"/>
            <a:ext cx="7919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en-US" sz="1800" b="1" dirty="0">
                <a:solidFill>
                  <a:schemeClr val="bg1"/>
                </a:solidFill>
              </a:rPr>
              <a:t>2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4497888" y="3717032"/>
            <a:ext cx="3966110" cy="1221341"/>
          </a:xfrm>
          <a:prstGeom prst="rect">
            <a:avLst/>
          </a:prstGeom>
          <a:gradFill>
            <a:gsLst>
              <a:gs pos="47000">
                <a:schemeClr val="bg1"/>
              </a:gs>
              <a:gs pos="0">
                <a:srgbClr val="CCFFCC"/>
              </a:gs>
              <a:gs pos="100000">
                <a:srgbClr val="CCFFCC"/>
              </a:gs>
            </a:gsLst>
            <a:lin ang="5400000" scaled="1"/>
          </a:gradFill>
          <a:ln>
            <a:noFill/>
          </a:ln>
          <a:effectLst/>
        </p:spPr>
        <p:txBody>
          <a:bodyPr wrap="square" lIns="89982" tIns="46790" rIns="89982" bIns="4679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algn="just" eaLnBrk="1" hangingPunct="1">
              <a:lnSpc>
                <a:spcPct val="145000"/>
              </a:lnSpc>
              <a:buClrTx/>
              <a:buFont typeface="Wingdings" panose="05000000000000000000" pitchFamily="2" charset="2"/>
              <a:buChar char="Ø"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опасных явлений,</a:t>
            </a:r>
          </a:p>
          <a:p>
            <a:pPr marL="285750" indent="-285750" algn="just" eaLnBrk="1" hangingPunct="1">
              <a:lnSpc>
                <a:spcPct val="145000"/>
              </a:lnSpc>
              <a:buClrTx/>
              <a:buFont typeface="Wingdings" panose="05000000000000000000" pitchFamily="2" charset="2"/>
              <a:buChar char="Ø"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их перемещения, </a:t>
            </a:r>
          </a:p>
          <a:p>
            <a:pPr marL="285750" indent="-285750" algn="just" eaLnBrk="1" hangingPunct="1">
              <a:lnSpc>
                <a:spcPct val="145000"/>
              </a:lnSpc>
              <a:buClrTx/>
              <a:buFont typeface="Wingdings" panose="05000000000000000000" pitchFamily="2" charset="2"/>
              <a:buChar char="Ø"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их интенсивности [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Georges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1973;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Fritts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Alexander, 2003;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Plougonven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Zhang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2014].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C0C64B-887F-4A6E-8860-D39289582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733696"/>
            <a:ext cx="3888431" cy="2782327"/>
          </a:xfrm>
          <a:prstGeom prst="rect">
            <a:avLst/>
          </a:prstGeom>
        </p:spPr>
      </p:pic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324C23B6-A2D0-469F-937E-DF78A33E0E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3" b="6951"/>
          <a:stretch/>
        </p:blipFill>
        <p:spPr bwMode="auto">
          <a:xfrm>
            <a:off x="4387527" y="741685"/>
            <a:ext cx="4186832" cy="271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icture background">
            <a:extLst>
              <a:ext uri="{FF2B5EF4-FFF2-40B4-BE49-F238E27FC236}">
                <a16:creationId xmlns:a16="http://schemas.microsoft.com/office/drawing/2014/main" id="{8237CD1F-8292-4E6A-940D-D80155513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03" y="3623018"/>
            <a:ext cx="4049266" cy="292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577582"/>
      </p:ext>
    </p:extLst>
  </p:cSld>
  <p:clrMapOvr>
    <a:masterClrMapping/>
  </p:clrMapOvr>
  <p:transition>
    <p:diamond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27BC47C-75C4-4490-B1C7-F4205A865B94}"/>
              </a:ext>
            </a:extLst>
          </p:cNvPr>
          <p:cNvSpPr/>
          <p:nvPr/>
        </p:nvSpPr>
        <p:spPr bwMode="auto">
          <a:xfrm>
            <a:off x="6203267" y="5292995"/>
            <a:ext cx="296415" cy="527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89982" tIns="46790" rIns="89982" bIns="46790" numCol="1" rtlCol="0" anchor="t" anchorCtr="0" compatLnSpc="1">
            <a:spAutoFit/>
          </a:bodyPr>
          <a:lstStyle/>
          <a:p>
            <a:pPr marL="342900" marR="0" indent="-34290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AutoNum type="arabicPeriod"/>
              <a:tabLst>
                <a:tab pos="339725" algn="l"/>
                <a:tab pos="787400" algn="l"/>
                <a:tab pos="1236345" algn="l"/>
                <a:tab pos="1685925" algn="l"/>
                <a:tab pos="2134870" algn="l"/>
                <a:tab pos="2584450" algn="l"/>
                <a:tab pos="3030220" algn="l"/>
                <a:tab pos="3479800" algn="l"/>
                <a:tab pos="3928745" algn="l"/>
                <a:tab pos="4378325" algn="l"/>
                <a:tab pos="4829175" algn="l"/>
                <a:tab pos="5278120" algn="l"/>
                <a:tab pos="5727700" algn="l"/>
                <a:tab pos="6176645" algn="l"/>
                <a:tab pos="6626225" algn="l"/>
                <a:tab pos="7075170" algn="l"/>
                <a:tab pos="7526020" algn="l"/>
                <a:tab pos="7975600" algn="l"/>
                <a:tab pos="8424545" algn="l"/>
                <a:tab pos="8874125" algn="l"/>
                <a:tab pos="9323070" algn="l"/>
              </a:tabLst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2" name="Rectangle 1"/>
          <p:cNvSpPr>
            <a:spLocks noChangeArrowheads="1"/>
          </p:cNvSpPr>
          <p:nvPr/>
        </p:nvSpPr>
        <p:spPr bwMode="auto">
          <a:xfrm>
            <a:off x="90854" y="561975"/>
            <a:ext cx="8856663" cy="730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F81BD"/>
              </a:gs>
            </a:gsLst>
            <a:lin ang="10800000" scaled="1"/>
          </a:gra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120649" y="91787"/>
            <a:ext cx="8915400" cy="371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9982" tIns="46790" rIns="89982" bIns="4679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1250"/>
              </a:spcBef>
              <a:buClrTx/>
              <a:buFontTx/>
              <a:buNone/>
            </a:pPr>
            <a:r>
              <a:rPr lang="ru-RU" sz="1800" b="1" i="1" dirty="0"/>
              <a:t>Введение</a:t>
            </a:r>
            <a:endParaRPr lang="ru-RU" sz="1800" b="1" i="1" dirty="0">
              <a:solidFill>
                <a:srgbClr val="000000"/>
              </a:solidFill>
            </a:endParaRPr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1600200" y="73374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8610798" y="91787"/>
            <a:ext cx="7919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ru-RU" sz="1800" b="1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8CC552-1161-4E1F-91DD-D2786F6648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13" t="8946" r="11042" b="16401"/>
          <a:stretch/>
        </p:blipFill>
        <p:spPr>
          <a:xfrm>
            <a:off x="467544" y="796154"/>
            <a:ext cx="4256856" cy="2533220"/>
          </a:xfrm>
          <a:prstGeom prst="rect">
            <a:avLst/>
          </a:prstGeom>
        </p:spPr>
      </p:pic>
      <p:sp>
        <p:nvSpPr>
          <p:cNvPr id="5" name="AutoShape 2" descr="27 atmosphera 2 chast">
            <a:extLst>
              <a:ext uri="{FF2B5EF4-FFF2-40B4-BE49-F238E27FC236}">
                <a16:creationId xmlns:a16="http://schemas.microsoft.com/office/drawing/2014/main" id="{2D07ACB3-B760-4943-B11B-2A9D9C2962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F536B8-9442-45BB-9D17-CB24CCF8EC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4" t="3051" r="1484" b="3483"/>
          <a:stretch/>
        </p:blipFill>
        <p:spPr>
          <a:xfrm>
            <a:off x="4915069" y="835812"/>
            <a:ext cx="3905404" cy="2426572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CBAA270-49FA-490C-8BE1-1A7B888FD23B}"/>
              </a:ext>
            </a:extLst>
          </p:cNvPr>
          <p:cNvSpPr/>
          <p:nvPr/>
        </p:nvSpPr>
        <p:spPr bwMode="auto">
          <a:xfrm>
            <a:off x="3203848" y="6420178"/>
            <a:ext cx="1936894" cy="249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89982" tIns="46790" rIns="89982" bIns="46790" numCol="1" rtlCol="0" anchor="t" anchorCtr="0" compatLnSpc="1">
            <a:spAutoFit/>
          </a:bodyPr>
          <a:lstStyle/>
          <a:p>
            <a:pPr marL="342900" marR="0" indent="-34290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AutoNum type="arabicPeriod"/>
              <a:tabLst>
                <a:tab pos="339725" algn="l"/>
                <a:tab pos="787400" algn="l"/>
                <a:tab pos="1236345" algn="l"/>
                <a:tab pos="1685925" algn="l"/>
                <a:tab pos="2134870" algn="l"/>
                <a:tab pos="2584450" algn="l"/>
                <a:tab pos="3030220" algn="l"/>
                <a:tab pos="3479800" algn="l"/>
                <a:tab pos="3928745" algn="l"/>
                <a:tab pos="4378325" algn="l"/>
                <a:tab pos="4829175" algn="l"/>
                <a:tab pos="5278120" algn="l"/>
                <a:tab pos="5727700" algn="l"/>
                <a:tab pos="6176645" algn="l"/>
                <a:tab pos="6626225" algn="l"/>
                <a:tab pos="7075170" algn="l"/>
                <a:tab pos="7526020" algn="l"/>
                <a:tab pos="7975600" algn="l"/>
                <a:tab pos="8424545" algn="l"/>
                <a:tab pos="8874125" algn="l"/>
                <a:tab pos="9323070" algn="l"/>
              </a:tabLst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5D308F2-7067-4359-9F9D-BD68015854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597387"/>
            <a:ext cx="7344816" cy="2761794"/>
          </a:xfrm>
          <a:prstGeom prst="rect">
            <a:avLst/>
          </a:prstGeom>
        </p:spPr>
      </p:pic>
    </p:spTree>
  </p:cSld>
  <p:clrMapOvr>
    <a:masterClrMapping/>
  </p:clrMapOvr>
  <p:transition>
    <p:diamond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Картинки по запросу Дж. Лармо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" name="AutoShape 4" descr="Картинки по запросу Дж. Лармор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84265" y="73318"/>
            <a:ext cx="6525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Цель настоящей работы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8856" y="517802"/>
            <a:ext cx="8511616" cy="730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F81BD"/>
              </a:gs>
            </a:gsLst>
            <a:lin ang="10800000" scaled="1"/>
          </a:gra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8532439" y="48420"/>
            <a:ext cx="431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ru-RU" sz="18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32564" y="834391"/>
            <a:ext cx="8464199" cy="1025326"/>
          </a:xfrm>
          <a:prstGeom prst="rect">
            <a:avLst/>
          </a:prstGeom>
          <a:gradFill>
            <a:gsLst>
              <a:gs pos="47000">
                <a:schemeClr val="bg1"/>
              </a:gs>
              <a:gs pos="0">
                <a:srgbClr val="CCFFCC"/>
              </a:gs>
              <a:gs pos="100000">
                <a:srgbClr val="CCFFCC"/>
              </a:gs>
            </a:gsLst>
            <a:lin ang="5400000" scaled="1"/>
          </a:gradFill>
          <a:ln>
            <a:noFill/>
          </a:ln>
          <a:effectLst/>
        </p:spPr>
        <p:txBody>
          <a:bodyPr wrap="square" lIns="89982" tIns="46790" rIns="89982" bIns="4679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инструментальных наблюдений за вариациями магнитного поля проанализировать возмущения магнитного поля Земли, предшествующие холодному атмосферному фронту второго рода, который наблюдался над Московским регионом 20 июня 2024 г.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DA0494-956C-4EDE-8E87-AAD44A34D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13"/>
          <a:stretch/>
        </p:blipFill>
        <p:spPr>
          <a:xfrm>
            <a:off x="1835696" y="2096036"/>
            <a:ext cx="5191913" cy="440964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076056" y="2797022"/>
            <a:ext cx="329964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Метеорологические параметры атмосферы регистрируются с помощью профессиональной автоматизированной цифровой метеостанции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Davis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Vantage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Pro2 с дискретизацией 1 мин.</a:t>
            </a: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581" y="694442"/>
            <a:ext cx="3299123" cy="221682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23528" y="5084967"/>
            <a:ext cx="460851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Расположение: Центр геофизического мониторинга </a:t>
            </a:r>
          </a:p>
          <a:p>
            <a:pPr algn="ctr">
              <a:buNone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Москвы ИДГ РАН (красный круг), обсерватория «Михнево» (зеленый круг) и обсерватория «Москва» (оранжевый круг)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датчики Гидрометцентра 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звездочки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вал 1"/>
          <p:cNvSpPr/>
          <p:nvPr/>
        </p:nvSpPr>
        <p:spPr bwMode="auto">
          <a:xfrm>
            <a:off x="2123728" y="1556792"/>
            <a:ext cx="216024" cy="216024"/>
          </a:xfrm>
          <a:prstGeom prst="ellipse">
            <a:avLst/>
          </a:prstGeom>
          <a:noFill/>
          <a:ln>
            <a:noFill/>
          </a:ln>
        </p:spPr>
        <p:txBody>
          <a:bodyPr vert="horz" wrap="square" lIns="89982" tIns="46790" rIns="89982" bIns="46790" numCol="1" rtlCol="0" anchor="t" anchorCtr="0" compatLnSpc="1">
            <a:spAutoFit/>
          </a:bodyPr>
          <a:lstStyle/>
          <a:p>
            <a:pPr marL="342900" marR="0" indent="-34290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AutoNum type="arabicPeriod"/>
              <a:tabLst>
                <a:tab pos="339725" algn="l"/>
                <a:tab pos="787400" algn="l"/>
                <a:tab pos="1236345" algn="l"/>
                <a:tab pos="1685925" algn="l"/>
                <a:tab pos="2134870" algn="l"/>
                <a:tab pos="2584450" algn="l"/>
                <a:tab pos="3030220" algn="l"/>
                <a:tab pos="3479800" algn="l"/>
                <a:tab pos="3928745" algn="l"/>
                <a:tab pos="4378325" algn="l"/>
                <a:tab pos="4829175" algn="l"/>
                <a:tab pos="5278120" algn="l"/>
                <a:tab pos="5727700" algn="l"/>
                <a:tab pos="6176645" algn="l"/>
                <a:tab pos="6626225" algn="l"/>
                <a:tab pos="7075170" algn="l"/>
                <a:tab pos="7526020" algn="l"/>
                <a:tab pos="7975600" algn="l"/>
                <a:tab pos="8424545" algn="l"/>
                <a:tab pos="8874125" algn="l"/>
                <a:tab pos="9323070" algn="l"/>
              </a:tabLst>
            </a:pPr>
            <a:endParaRPr kumimoji="0" lang="ru-R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07939" y="457245"/>
            <a:ext cx="8856663" cy="730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F81BD"/>
              </a:gs>
            </a:gsLst>
            <a:lin ang="10800000" scaled="1"/>
          </a:gra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31240" y="35821"/>
            <a:ext cx="8915400" cy="371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9982" tIns="46790" rIns="89982" bIns="4679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1250"/>
              </a:spcBef>
              <a:buClrTx/>
              <a:buFontTx/>
              <a:buNone/>
            </a:pPr>
            <a:r>
              <a:rPr lang="ru-RU" sz="1800" b="1" i="1" dirty="0"/>
              <a:t>Исходные данные</a:t>
            </a:r>
            <a:endParaRPr lang="ru-RU" sz="1800" b="1" i="1" dirty="0">
              <a:solidFill>
                <a:srgbClr val="000000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8584049" y="35821"/>
            <a:ext cx="7919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en-US" sz="1800" b="1" dirty="0">
                <a:solidFill>
                  <a:schemeClr val="bg1"/>
                </a:solidFill>
              </a:rPr>
              <a:t>5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23713" y="4615553"/>
            <a:ext cx="3960440" cy="492443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Использовались данные, представленные на сайте международного проекта </a:t>
            </a:r>
            <a:r>
              <a:rPr lang="ru-RU" sz="1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SuperMag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 </a:t>
            </a:r>
            <a:endParaRPr lang="ru-RU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489FFC75-0159-4A25-9256-19076BB7A1E2}"/>
              </a:ext>
            </a:extLst>
          </p:cNvPr>
          <p:cNvGrpSpPr/>
          <p:nvPr/>
        </p:nvGrpSpPr>
        <p:grpSpPr>
          <a:xfrm>
            <a:off x="506657" y="603276"/>
            <a:ext cx="3960440" cy="4409738"/>
            <a:chOff x="5004048" y="848476"/>
            <a:chExt cx="3384376" cy="367240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DD5446B4-FE9D-4F37-A28E-3D8F665A2A15}"/>
                </a:ext>
              </a:extLst>
            </p:cNvPr>
            <p:cNvGrpSpPr/>
            <p:nvPr/>
          </p:nvGrpSpPr>
          <p:grpSpPr>
            <a:xfrm>
              <a:off x="5004048" y="848476"/>
              <a:ext cx="3384376" cy="3672408"/>
              <a:chOff x="5076056" y="848476"/>
              <a:chExt cx="3384376" cy="3672408"/>
            </a:xfrm>
          </p:grpSpPr>
          <p:grpSp>
            <p:nvGrpSpPr>
              <p:cNvPr id="19" name="Группа 18">
                <a:extLst>
                  <a:ext uri="{FF2B5EF4-FFF2-40B4-BE49-F238E27FC236}">
                    <a16:creationId xmlns:a16="http://schemas.microsoft.com/office/drawing/2014/main" id="{1E58B6FC-FABF-4700-8FAE-6A8DCDE2453B}"/>
                  </a:ext>
                </a:extLst>
              </p:cNvPr>
              <p:cNvGrpSpPr/>
              <p:nvPr/>
            </p:nvGrpSpPr>
            <p:grpSpPr>
              <a:xfrm>
                <a:off x="5076056" y="848476"/>
                <a:ext cx="3384376" cy="3672408"/>
                <a:chOff x="5076056" y="848476"/>
                <a:chExt cx="3384376" cy="3672408"/>
              </a:xfrm>
            </p:grpSpPr>
            <p:grpSp>
              <p:nvGrpSpPr>
                <p:cNvPr id="21" name="Группа 20">
                  <a:extLst>
                    <a:ext uri="{FF2B5EF4-FFF2-40B4-BE49-F238E27FC236}">
                      <a16:creationId xmlns:a16="http://schemas.microsoft.com/office/drawing/2014/main" id="{325E5B7B-FA17-43AF-A637-07466EA010F0}"/>
                    </a:ext>
                  </a:extLst>
                </p:cNvPr>
                <p:cNvGrpSpPr/>
                <p:nvPr/>
              </p:nvGrpSpPr>
              <p:grpSpPr>
                <a:xfrm>
                  <a:off x="5076056" y="848476"/>
                  <a:ext cx="3384376" cy="3672408"/>
                  <a:chOff x="5076056" y="848476"/>
                  <a:chExt cx="3384376" cy="3672408"/>
                </a:xfrm>
              </p:grpSpPr>
              <p:grpSp>
                <p:nvGrpSpPr>
                  <p:cNvPr id="23" name="Группа 22">
                    <a:extLst>
                      <a:ext uri="{FF2B5EF4-FFF2-40B4-BE49-F238E27FC236}">
                        <a16:creationId xmlns:a16="http://schemas.microsoft.com/office/drawing/2014/main" id="{67A5C468-F11D-47B0-A33A-FCAF74051B66}"/>
                      </a:ext>
                    </a:extLst>
                  </p:cNvPr>
                  <p:cNvGrpSpPr/>
                  <p:nvPr/>
                </p:nvGrpSpPr>
                <p:grpSpPr>
                  <a:xfrm>
                    <a:off x="5076056" y="848476"/>
                    <a:ext cx="3384376" cy="3672408"/>
                    <a:chOff x="5076056" y="848476"/>
                    <a:chExt cx="3384376" cy="3672408"/>
                  </a:xfrm>
                </p:grpSpPr>
                <p:grpSp>
                  <p:nvGrpSpPr>
                    <p:cNvPr id="31" name="Группа 30">
                      <a:extLst>
                        <a:ext uri="{FF2B5EF4-FFF2-40B4-BE49-F238E27FC236}">
                          <a16:creationId xmlns:a16="http://schemas.microsoft.com/office/drawing/2014/main" id="{57DF15BF-0A20-44B3-871A-FDAF889454D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76056" y="848476"/>
                      <a:ext cx="3384376" cy="3672408"/>
                      <a:chOff x="353337" y="686996"/>
                      <a:chExt cx="4326699" cy="4274806"/>
                    </a:xfrm>
                  </p:grpSpPr>
                  <p:pic>
                    <p:nvPicPr>
                      <p:cNvPr id="33" name="Изображение 10">
                        <a:extLst>
                          <a:ext uri="{FF2B5EF4-FFF2-40B4-BE49-F238E27FC236}">
                            <a16:creationId xmlns:a16="http://schemas.microsoft.com/office/drawing/2014/main" id="{A16163A3-A64C-4B3C-BA23-E6D548166E9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 cstate="print"/>
                      <a:stretch>
                        <a:fillRect/>
                      </a:stretch>
                    </p:blipFill>
                    <p:spPr>
                      <a:xfrm>
                        <a:off x="353337" y="686996"/>
                        <a:ext cx="4326699" cy="4274806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34" name="Овал 33">
                        <a:extLst>
                          <a:ext uri="{FF2B5EF4-FFF2-40B4-BE49-F238E27FC236}">
                            <a16:creationId xmlns:a16="http://schemas.microsoft.com/office/drawing/2014/main" id="{B5988C44-7AD6-4EDF-B6F4-83148C9A4E2D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738897" y="2193106"/>
                        <a:ext cx="199422" cy="198000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>
                        <a:noFill/>
                      </a:ln>
                    </p:spPr>
                    <p:txBody>
                      <a:bodyPr vert="horz" wrap="square" lIns="89982" tIns="46790" rIns="89982" bIns="46790" numCol="1" rtlCol="0" anchor="t" anchorCtr="0" compatLnSpc="1">
                        <a:spAutoFit/>
                      </a:bodyPr>
                      <a:lstStyle/>
                      <a:p>
                        <a:pPr marL="342900" marR="0" indent="-342900" algn="l" defTabSz="44958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>
                            <a:srgbClr val="000000"/>
                          </a:buClr>
                          <a:buSzPct val="100000"/>
                          <a:buFont typeface="Times New Roman" panose="02020603050405020304" pitchFamily="18" charset="0"/>
                          <a:buAutoNum type="arabicPeriod"/>
                          <a:tabLst>
                            <a:tab pos="339725" algn="l"/>
                            <a:tab pos="787400" algn="l"/>
                            <a:tab pos="1236345" algn="l"/>
                            <a:tab pos="1685925" algn="l"/>
                            <a:tab pos="2134870" algn="l"/>
                            <a:tab pos="2584450" algn="l"/>
                            <a:tab pos="3030220" algn="l"/>
                            <a:tab pos="3479800" algn="l"/>
                            <a:tab pos="3928745" algn="l"/>
                            <a:tab pos="4378325" algn="l"/>
                            <a:tab pos="4829175" algn="l"/>
                            <a:tab pos="5278120" algn="l"/>
                            <a:tab pos="5727700" algn="l"/>
                            <a:tab pos="6176645" algn="l"/>
                            <a:tab pos="6626225" algn="l"/>
                            <a:tab pos="7075170" algn="l"/>
                            <a:tab pos="7526020" algn="l"/>
                            <a:tab pos="7975600" algn="l"/>
                            <a:tab pos="8424545" algn="l"/>
                            <a:tab pos="8874125" algn="l"/>
                            <a:tab pos="9323070" algn="l"/>
                          </a:tabLst>
                        </a:pPr>
                        <a:endPara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32" name="Звезда: 5 точек 31">
                      <a:extLst>
                        <a:ext uri="{FF2B5EF4-FFF2-40B4-BE49-F238E27FC236}">
                          <a16:creationId xmlns:a16="http://schemas.microsoft.com/office/drawing/2014/main" id="{DFFC441D-E526-4BE7-861B-13E4261174C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6263845" y="1924886"/>
                      <a:ext cx="155988" cy="170098"/>
                    </a:xfrm>
                    <a:prstGeom prst="star5">
                      <a:avLst>
                        <a:gd name="adj" fmla="val 19098"/>
                        <a:gd name="hf" fmla="val 105146"/>
                        <a:gd name="vf" fmla="val 110557"/>
                      </a:avLst>
                    </a:prstGeom>
                    <a:solidFill>
                      <a:srgbClr val="7030A0"/>
                    </a:solidFill>
                    <a:ln>
                      <a:solidFill>
                        <a:srgbClr val="7030A0"/>
                      </a:solidFill>
                    </a:ln>
                  </p:spPr>
                  <p:txBody>
                    <a:bodyPr vert="horz" wrap="square" lIns="89982" tIns="46790" rIns="89982" bIns="46790" numCol="1" rtlCol="0" anchor="t" anchorCtr="0" compatLnSpc="1">
                      <a:spAutoFit/>
                    </a:bodyPr>
                    <a:lstStyle/>
                    <a:p>
                      <a:pPr marL="342900" marR="0" indent="-342900" algn="l" defTabSz="4495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AutoNum type="arabicPeriod"/>
                        <a:tabLst>
                          <a:tab pos="339725" algn="l"/>
                          <a:tab pos="787400" algn="l"/>
                          <a:tab pos="1236345" algn="l"/>
                          <a:tab pos="1685925" algn="l"/>
                          <a:tab pos="2134870" algn="l"/>
                          <a:tab pos="2584450" algn="l"/>
                          <a:tab pos="3030220" algn="l"/>
                          <a:tab pos="3479800" algn="l"/>
                          <a:tab pos="3928745" algn="l"/>
                          <a:tab pos="4378325" algn="l"/>
                          <a:tab pos="4829175" algn="l"/>
                          <a:tab pos="5278120" algn="l"/>
                          <a:tab pos="5727700" algn="l"/>
                          <a:tab pos="6176645" algn="l"/>
                          <a:tab pos="6626225" algn="l"/>
                          <a:tab pos="7075170" algn="l"/>
                          <a:tab pos="7526020" algn="l"/>
                          <a:tab pos="7975600" algn="l"/>
                          <a:tab pos="8424545" algn="l"/>
                          <a:tab pos="8874125" algn="l"/>
                          <a:tab pos="9323070" algn="l"/>
                        </a:tabLst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24" name="Звезда: 5 точек 23">
                    <a:extLst>
                      <a:ext uri="{FF2B5EF4-FFF2-40B4-BE49-F238E27FC236}">
                        <a16:creationId xmlns:a16="http://schemas.microsoft.com/office/drawing/2014/main" id="{6FAAAD7F-03C0-433A-B3AE-EA61F905663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12360" y="1484784"/>
                    <a:ext cx="155988" cy="170098"/>
                  </a:xfrm>
                  <a:prstGeom prst="star5">
                    <a:avLst/>
                  </a:prstGeom>
                  <a:solidFill>
                    <a:srgbClr val="7030A0"/>
                  </a:solidFill>
                  <a:ln>
                    <a:solidFill>
                      <a:srgbClr val="7030A0"/>
                    </a:solidFill>
                  </a:ln>
                </p:spPr>
                <p:txBody>
                  <a:bodyPr vert="horz" wrap="square" lIns="89982" tIns="46790" rIns="89982" bIns="46790" numCol="1" rtlCol="0" anchor="t" anchorCtr="0" compatLnSpc="1">
                    <a:spAutoFit/>
                  </a:bodyPr>
                  <a:lstStyle/>
                  <a:p>
                    <a:pPr marL="342900" marR="0" indent="-342900" algn="l" defTabSz="44958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AutoNum type="arabicPeriod"/>
                      <a:tabLst>
                        <a:tab pos="339725" algn="l"/>
                        <a:tab pos="787400" algn="l"/>
                        <a:tab pos="1236345" algn="l"/>
                        <a:tab pos="1685925" algn="l"/>
                        <a:tab pos="2134870" algn="l"/>
                        <a:tab pos="2584450" algn="l"/>
                        <a:tab pos="3030220" algn="l"/>
                        <a:tab pos="3479800" algn="l"/>
                        <a:tab pos="3928745" algn="l"/>
                        <a:tab pos="4378325" algn="l"/>
                        <a:tab pos="4829175" algn="l"/>
                        <a:tab pos="5278120" algn="l"/>
                        <a:tab pos="5727700" algn="l"/>
                        <a:tab pos="6176645" algn="l"/>
                        <a:tab pos="6626225" algn="l"/>
                        <a:tab pos="7075170" algn="l"/>
                        <a:tab pos="7526020" algn="l"/>
                        <a:tab pos="7975600" algn="l"/>
                        <a:tab pos="8424545" algn="l"/>
                        <a:tab pos="8874125" algn="l"/>
                        <a:tab pos="9323070" algn="l"/>
                      </a:tabLst>
                    </a:pPr>
                    <a:endParaRPr kumimoji="0" lang="ru-RU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" name="Звезда: 5 точек 24">
                    <a:extLst>
                      <a:ext uri="{FF2B5EF4-FFF2-40B4-BE49-F238E27FC236}">
                        <a16:creationId xmlns:a16="http://schemas.microsoft.com/office/drawing/2014/main" id="{AD931847-4ED2-422A-BBE0-9E855010939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020272" y="1772816"/>
                    <a:ext cx="155988" cy="170098"/>
                  </a:xfrm>
                  <a:prstGeom prst="star5">
                    <a:avLst/>
                  </a:prstGeom>
                  <a:solidFill>
                    <a:srgbClr val="7030A0"/>
                  </a:solidFill>
                  <a:ln>
                    <a:solidFill>
                      <a:srgbClr val="7030A0"/>
                    </a:solidFill>
                  </a:ln>
                </p:spPr>
                <p:txBody>
                  <a:bodyPr vert="horz" wrap="square" lIns="89982" tIns="46790" rIns="89982" bIns="46790" numCol="1" rtlCol="0" anchor="t" anchorCtr="0" compatLnSpc="1">
                    <a:spAutoFit/>
                  </a:bodyPr>
                  <a:lstStyle/>
                  <a:p>
                    <a:pPr marL="342900" marR="0" indent="-342900" algn="l" defTabSz="44958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AutoNum type="arabicPeriod"/>
                      <a:tabLst>
                        <a:tab pos="339725" algn="l"/>
                        <a:tab pos="787400" algn="l"/>
                        <a:tab pos="1236345" algn="l"/>
                        <a:tab pos="1685925" algn="l"/>
                        <a:tab pos="2134870" algn="l"/>
                        <a:tab pos="2584450" algn="l"/>
                        <a:tab pos="3030220" algn="l"/>
                        <a:tab pos="3479800" algn="l"/>
                        <a:tab pos="3928745" algn="l"/>
                        <a:tab pos="4378325" algn="l"/>
                        <a:tab pos="4829175" algn="l"/>
                        <a:tab pos="5278120" algn="l"/>
                        <a:tab pos="5727700" algn="l"/>
                        <a:tab pos="6176645" algn="l"/>
                        <a:tab pos="6626225" algn="l"/>
                        <a:tab pos="7075170" algn="l"/>
                        <a:tab pos="7526020" algn="l"/>
                        <a:tab pos="7975600" algn="l"/>
                        <a:tab pos="8424545" algn="l"/>
                        <a:tab pos="8874125" algn="l"/>
                        <a:tab pos="9323070" algn="l"/>
                      </a:tabLst>
                    </a:pPr>
                    <a:endParaRPr kumimoji="0" lang="ru-RU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" name="Звезда: 5 точек 25">
                    <a:extLst>
                      <a:ext uri="{FF2B5EF4-FFF2-40B4-BE49-F238E27FC236}">
                        <a16:creationId xmlns:a16="http://schemas.microsoft.com/office/drawing/2014/main" id="{118747FF-CEDD-4C81-9480-E1398AD19DB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805755" y="2256578"/>
                    <a:ext cx="155988" cy="170098"/>
                  </a:xfrm>
                  <a:prstGeom prst="star5">
                    <a:avLst/>
                  </a:prstGeom>
                  <a:solidFill>
                    <a:srgbClr val="7030A0"/>
                  </a:solidFill>
                  <a:ln>
                    <a:solidFill>
                      <a:srgbClr val="7030A0"/>
                    </a:solidFill>
                  </a:ln>
                </p:spPr>
                <p:txBody>
                  <a:bodyPr vert="horz" wrap="square" lIns="89982" tIns="46790" rIns="89982" bIns="46790" numCol="1" rtlCol="0" anchor="t" anchorCtr="0" compatLnSpc="1">
                    <a:spAutoFit/>
                  </a:bodyPr>
                  <a:lstStyle/>
                  <a:p>
                    <a:pPr marL="342900" marR="0" indent="-342900" algn="l" defTabSz="44958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AutoNum type="arabicPeriod"/>
                      <a:tabLst>
                        <a:tab pos="339725" algn="l"/>
                        <a:tab pos="787400" algn="l"/>
                        <a:tab pos="1236345" algn="l"/>
                        <a:tab pos="1685925" algn="l"/>
                        <a:tab pos="2134870" algn="l"/>
                        <a:tab pos="2584450" algn="l"/>
                        <a:tab pos="3030220" algn="l"/>
                        <a:tab pos="3479800" algn="l"/>
                        <a:tab pos="3928745" algn="l"/>
                        <a:tab pos="4378325" algn="l"/>
                        <a:tab pos="4829175" algn="l"/>
                        <a:tab pos="5278120" algn="l"/>
                        <a:tab pos="5727700" algn="l"/>
                        <a:tab pos="6176645" algn="l"/>
                        <a:tab pos="6626225" algn="l"/>
                        <a:tab pos="7075170" algn="l"/>
                        <a:tab pos="7526020" algn="l"/>
                        <a:tab pos="7975600" algn="l"/>
                        <a:tab pos="8424545" algn="l"/>
                        <a:tab pos="8874125" algn="l"/>
                        <a:tab pos="9323070" algn="l"/>
                      </a:tabLst>
                    </a:pPr>
                    <a:endParaRPr kumimoji="0" lang="ru-RU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" name="Звезда: 5 точек 26">
                    <a:extLst>
                      <a:ext uri="{FF2B5EF4-FFF2-40B4-BE49-F238E27FC236}">
                        <a16:creationId xmlns:a16="http://schemas.microsoft.com/office/drawing/2014/main" id="{6AC8BA6D-7FF5-418C-8A2B-2E9FCF78D63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516216" y="1772816"/>
                    <a:ext cx="155988" cy="170098"/>
                  </a:xfrm>
                  <a:prstGeom prst="star5">
                    <a:avLst/>
                  </a:prstGeom>
                  <a:solidFill>
                    <a:srgbClr val="7030A0"/>
                  </a:solidFill>
                  <a:ln>
                    <a:solidFill>
                      <a:srgbClr val="7030A0"/>
                    </a:solidFill>
                  </a:ln>
                </p:spPr>
                <p:txBody>
                  <a:bodyPr vert="horz" wrap="square" lIns="89982" tIns="46790" rIns="89982" bIns="46790" numCol="1" rtlCol="0" anchor="t" anchorCtr="0" compatLnSpc="1">
                    <a:spAutoFit/>
                  </a:bodyPr>
                  <a:lstStyle/>
                  <a:p>
                    <a:pPr marL="342900" marR="0" indent="-342900" algn="l" defTabSz="44958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AutoNum type="arabicPeriod"/>
                      <a:tabLst>
                        <a:tab pos="339725" algn="l"/>
                        <a:tab pos="787400" algn="l"/>
                        <a:tab pos="1236345" algn="l"/>
                        <a:tab pos="1685925" algn="l"/>
                        <a:tab pos="2134870" algn="l"/>
                        <a:tab pos="2584450" algn="l"/>
                        <a:tab pos="3030220" algn="l"/>
                        <a:tab pos="3479800" algn="l"/>
                        <a:tab pos="3928745" algn="l"/>
                        <a:tab pos="4378325" algn="l"/>
                        <a:tab pos="4829175" algn="l"/>
                        <a:tab pos="5278120" algn="l"/>
                        <a:tab pos="5727700" algn="l"/>
                        <a:tab pos="6176645" algn="l"/>
                        <a:tab pos="6626225" algn="l"/>
                        <a:tab pos="7075170" algn="l"/>
                        <a:tab pos="7526020" algn="l"/>
                        <a:tab pos="7975600" algn="l"/>
                        <a:tab pos="8424545" algn="l"/>
                        <a:tab pos="8874125" algn="l"/>
                        <a:tab pos="9323070" algn="l"/>
                      </a:tabLst>
                    </a:pPr>
                    <a:endParaRPr kumimoji="0" lang="ru-RU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" name="Звезда: 5 точек 27">
                    <a:extLst>
                      <a:ext uri="{FF2B5EF4-FFF2-40B4-BE49-F238E27FC236}">
                        <a16:creationId xmlns:a16="http://schemas.microsoft.com/office/drawing/2014/main" id="{835C6EB4-277D-4605-82E4-154D2D20ED2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642938" y="1561537"/>
                    <a:ext cx="155988" cy="170098"/>
                  </a:xfrm>
                  <a:prstGeom prst="star5">
                    <a:avLst/>
                  </a:prstGeom>
                  <a:solidFill>
                    <a:srgbClr val="7030A0"/>
                  </a:solidFill>
                  <a:ln>
                    <a:solidFill>
                      <a:srgbClr val="7030A0"/>
                    </a:solidFill>
                  </a:ln>
                </p:spPr>
                <p:txBody>
                  <a:bodyPr vert="horz" wrap="square" lIns="89982" tIns="46790" rIns="89982" bIns="46790" numCol="1" rtlCol="0" anchor="t" anchorCtr="0" compatLnSpc="1">
                    <a:spAutoFit/>
                  </a:bodyPr>
                  <a:lstStyle/>
                  <a:p>
                    <a:pPr marL="342900" marR="0" indent="-342900" algn="l" defTabSz="44958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AutoNum type="arabicPeriod"/>
                      <a:tabLst>
                        <a:tab pos="339725" algn="l"/>
                        <a:tab pos="787400" algn="l"/>
                        <a:tab pos="1236345" algn="l"/>
                        <a:tab pos="1685925" algn="l"/>
                        <a:tab pos="2134870" algn="l"/>
                        <a:tab pos="2584450" algn="l"/>
                        <a:tab pos="3030220" algn="l"/>
                        <a:tab pos="3479800" algn="l"/>
                        <a:tab pos="3928745" algn="l"/>
                        <a:tab pos="4378325" algn="l"/>
                        <a:tab pos="4829175" algn="l"/>
                        <a:tab pos="5278120" algn="l"/>
                        <a:tab pos="5727700" algn="l"/>
                        <a:tab pos="6176645" algn="l"/>
                        <a:tab pos="6626225" algn="l"/>
                        <a:tab pos="7075170" algn="l"/>
                        <a:tab pos="7526020" algn="l"/>
                        <a:tab pos="7975600" algn="l"/>
                        <a:tab pos="8424545" algn="l"/>
                        <a:tab pos="8874125" algn="l"/>
                        <a:tab pos="9323070" algn="l"/>
                      </a:tabLst>
                    </a:pPr>
                    <a:endParaRPr kumimoji="0" lang="ru-RU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" name="Звезда: 5 точек 28">
                    <a:extLst>
                      <a:ext uri="{FF2B5EF4-FFF2-40B4-BE49-F238E27FC236}">
                        <a16:creationId xmlns:a16="http://schemas.microsoft.com/office/drawing/2014/main" id="{BB6ECCA9-2FFC-458C-8062-A13EFB82B85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098266" y="1473894"/>
                    <a:ext cx="155988" cy="170098"/>
                  </a:xfrm>
                  <a:prstGeom prst="star5">
                    <a:avLst/>
                  </a:prstGeom>
                  <a:solidFill>
                    <a:srgbClr val="7030A0"/>
                  </a:solidFill>
                  <a:ln>
                    <a:solidFill>
                      <a:srgbClr val="7030A0"/>
                    </a:solidFill>
                  </a:ln>
                </p:spPr>
                <p:txBody>
                  <a:bodyPr vert="horz" wrap="square" lIns="89982" tIns="46790" rIns="89982" bIns="46790" numCol="1" rtlCol="0" anchor="t" anchorCtr="0" compatLnSpc="1">
                    <a:spAutoFit/>
                  </a:bodyPr>
                  <a:lstStyle/>
                  <a:p>
                    <a:pPr marL="342900" marR="0" indent="-342900" algn="l" defTabSz="44958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AutoNum type="arabicPeriod"/>
                      <a:tabLst>
                        <a:tab pos="339725" algn="l"/>
                        <a:tab pos="787400" algn="l"/>
                        <a:tab pos="1236345" algn="l"/>
                        <a:tab pos="1685925" algn="l"/>
                        <a:tab pos="2134870" algn="l"/>
                        <a:tab pos="2584450" algn="l"/>
                        <a:tab pos="3030220" algn="l"/>
                        <a:tab pos="3479800" algn="l"/>
                        <a:tab pos="3928745" algn="l"/>
                        <a:tab pos="4378325" algn="l"/>
                        <a:tab pos="4829175" algn="l"/>
                        <a:tab pos="5278120" algn="l"/>
                        <a:tab pos="5727700" algn="l"/>
                        <a:tab pos="6176645" algn="l"/>
                        <a:tab pos="6626225" algn="l"/>
                        <a:tab pos="7075170" algn="l"/>
                        <a:tab pos="7526020" algn="l"/>
                        <a:tab pos="7975600" algn="l"/>
                        <a:tab pos="8424545" algn="l"/>
                        <a:tab pos="8874125" algn="l"/>
                        <a:tab pos="9323070" algn="l"/>
                      </a:tabLst>
                    </a:pPr>
                    <a:endParaRPr kumimoji="0" lang="ru-RU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" name="Звезда: 5 точек 29">
                    <a:extLst>
                      <a:ext uri="{FF2B5EF4-FFF2-40B4-BE49-F238E27FC236}">
                        <a16:creationId xmlns:a16="http://schemas.microsoft.com/office/drawing/2014/main" id="{ACE29A00-498E-4E93-9A0F-6E3FD9EC914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10377" y="1608843"/>
                    <a:ext cx="155988" cy="170098"/>
                  </a:xfrm>
                  <a:prstGeom prst="star5">
                    <a:avLst>
                      <a:gd name="adj" fmla="val 19098"/>
                      <a:gd name="hf" fmla="val 105146"/>
                      <a:gd name="vf" fmla="val 110557"/>
                    </a:avLst>
                  </a:prstGeom>
                  <a:solidFill>
                    <a:srgbClr val="7030A0"/>
                  </a:solidFill>
                  <a:ln>
                    <a:solidFill>
                      <a:srgbClr val="7030A0"/>
                    </a:solidFill>
                  </a:ln>
                </p:spPr>
                <p:txBody>
                  <a:bodyPr vert="horz" wrap="square" lIns="89982" tIns="46790" rIns="89982" bIns="46790" numCol="1" rtlCol="0" anchor="t" anchorCtr="0" compatLnSpc="1">
                    <a:spAutoFit/>
                  </a:bodyPr>
                  <a:lstStyle/>
                  <a:p>
                    <a:pPr marL="342900" marR="0" indent="-342900" algn="l" defTabSz="44958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AutoNum type="arabicPeriod"/>
                      <a:tabLst>
                        <a:tab pos="339725" algn="l"/>
                        <a:tab pos="787400" algn="l"/>
                        <a:tab pos="1236345" algn="l"/>
                        <a:tab pos="1685925" algn="l"/>
                        <a:tab pos="2134870" algn="l"/>
                        <a:tab pos="2584450" algn="l"/>
                        <a:tab pos="3030220" algn="l"/>
                        <a:tab pos="3479800" algn="l"/>
                        <a:tab pos="3928745" algn="l"/>
                        <a:tab pos="4378325" algn="l"/>
                        <a:tab pos="4829175" algn="l"/>
                        <a:tab pos="5278120" algn="l"/>
                        <a:tab pos="5727700" algn="l"/>
                        <a:tab pos="6176645" algn="l"/>
                        <a:tab pos="6626225" algn="l"/>
                        <a:tab pos="7075170" algn="l"/>
                        <a:tab pos="7526020" algn="l"/>
                        <a:tab pos="7975600" algn="l"/>
                        <a:tab pos="8424545" algn="l"/>
                        <a:tab pos="8874125" algn="l"/>
                        <a:tab pos="9323070" algn="l"/>
                      </a:tabLst>
                    </a:pPr>
                    <a:endParaRPr kumimoji="0" lang="ru-RU" sz="1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pic>
              <p:nvPicPr>
                <p:cNvPr id="22" name="Рисунок 21">
                  <a:extLst>
                    <a:ext uri="{FF2B5EF4-FFF2-40B4-BE49-F238E27FC236}">
                      <a16:creationId xmlns:a16="http://schemas.microsoft.com/office/drawing/2014/main" id="{96B552B0-B254-433D-B0D8-E896F4EC68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559826" y="1770717"/>
                  <a:ext cx="195089" cy="213378"/>
                </a:xfrm>
                <a:prstGeom prst="rect">
                  <a:avLst/>
                </a:prstGeom>
              </p:spPr>
            </p:pic>
          </p:grpSp>
          <p:sp>
            <p:nvSpPr>
              <p:cNvPr id="20" name="Звезда: 5 точек 19">
                <a:extLst>
                  <a:ext uri="{FF2B5EF4-FFF2-40B4-BE49-F238E27FC236}">
                    <a16:creationId xmlns:a16="http://schemas.microsoft.com/office/drawing/2014/main" id="{8B24AD23-049F-43D0-B36F-6DE520CA812D}"/>
                  </a:ext>
                </a:extLst>
              </p:cNvPr>
              <p:cNvSpPr/>
              <p:nvPr/>
            </p:nvSpPr>
            <p:spPr bwMode="auto">
              <a:xfrm>
                <a:off x="6649767" y="1942914"/>
                <a:ext cx="155988" cy="170098"/>
              </a:xfrm>
              <a:prstGeom prst="star5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txBody>
              <a:bodyPr vert="horz" wrap="square" lIns="89982" tIns="46790" rIns="89982" bIns="46790" numCol="1" rtlCol="0" anchor="t" anchorCtr="0" compatLnSpc="1">
                <a:spAutoFit/>
              </a:bodyPr>
              <a:lstStyle/>
              <a:p>
                <a:pPr marL="342900" marR="0" indent="-342900" algn="l" defTabSz="4495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AutoNum type="arabicPeriod"/>
                  <a:tabLst>
                    <a:tab pos="339725" algn="l"/>
                    <a:tab pos="787400" algn="l"/>
                    <a:tab pos="1236345" algn="l"/>
                    <a:tab pos="1685925" algn="l"/>
                    <a:tab pos="2134870" algn="l"/>
                    <a:tab pos="2584450" algn="l"/>
                    <a:tab pos="3030220" algn="l"/>
                    <a:tab pos="3479800" algn="l"/>
                    <a:tab pos="3928745" algn="l"/>
                    <a:tab pos="4378325" algn="l"/>
                    <a:tab pos="4829175" algn="l"/>
                    <a:tab pos="5278120" algn="l"/>
                    <a:tab pos="5727700" algn="l"/>
                    <a:tab pos="6176645" algn="l"/>
                    <a:tab pos="6626225" algn="l"/>
                    <a:tab pos="7075170" algn="l"/>
                    <a:tab pos="7526020" algn="l"/>
                    <a:tab pos="7975600" algn="l"/>
                    <a:tab pos="8424545" algn="l"/>
                    <a:tab pos="8874125" algn="l"/>
                    <a:tab pos="9323070" algn="l"/>
                  </a:tabLst>
                </a:pPr>
                <a:endParaRPr kumimoji="0" lang="ru-RU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Звезда: 5 точек 16">
              <a:extLst>
                <a:ext uri="{FF2B5EF4-FFF2-40B4-BE49-F238E27FC236}">
                  <a16:creationId xmlns:a16="http://schemas.microsoft.com/office/drawing/2014/main" id="{CB5C7C08-95CB-44BA-8105-D8B576E02A89}"/>
                </a:ext>
              </a:extLst>
            </p:cNvPr>
            <p:cNvSpPr/>
            <p:nvPr/>
          </p:nvSpPr>
          <p:spPr bwMode="auto">
            <a:xfrm>
              <a:off x="7275633" y="2018677"/>
              <a:ext cx="155988" cy="170098"/>
            </a:xfrm>
            <a:prstGeom prst="star5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txBody>
            <a:bodyPr vert="horz" wrap="square" lIns="89982" tIns="46790" rIns="89982" bIns="46790" numCol="1" rtlCol="0" anchor="t" anchorCtr="0" compatLnSpc="1">
              <a:spAutoFit/>
            </a:bodyPr>
            <a:lstStyle/>
            <a:p>
              <a:pPr marL="342900" marR="0" indent="-342900" algn="l" defTabSz="4495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AutoNum type="arabicPeriod"/>
                <a:tabLst>
                  <a:tab pos="339725" algn="l"/>
                  <a:tab pos="787400" algn="l"/>
                  <a:tab pos="1236345" algn="l"/>
                  <a:tab pos="1685925" algn="l"/>
                  <a:tab pos="2134870" algn="l"/>
                  <a:tab pos="2584450" algn="l"/>
                  <a:tab pos="3030220" algn="l"/>
                  <a:tab pos="3479800" algn="l"/>
                  <a:tab pos="3928745" algn="l"/>
                  <a:tab pos="4378325" algn="l"/>
                  <a:tab pos="4829175" algn="l"/>
                  <a:tab pos="5278120" algn="l"/>
                  <a:tab pos="5727700" algn="l"/>
                  <a:tab pos="6176645" algn="l"/>
                  <a:tab pos="6626225" algn="l"/>
                  <a:tab pos="7075170" algn="l"/>
                  <a:tab pos="7526020" algn="l"/>
                  <a:tab pos="7975600" algn="l"/>
                  <a:tab pos="8424545" algn="l"/>
                  <a:tab pos="8874125" algn="l"/>
                  <a:tab pos="9323070" algn="l"/>
                </a:tabLst>
              </a:pPr>
              <a:endParaRPr kumimoji="0" 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Звезда: 5 точек 17">
              <a:extLst>
                <a:ext uri="{FF2B5EF4-FFF2-40B4-BE49-F238E27FC236}">
                  <a16:creationId xmlns:a16="http://schemas.microsoft.com/office/drawing/2014/main" id="{361AFD84-76A8-4465-932A-421DC13A55B8}"/>
                </a:ext>
              </a:extLst>
            </p:cNvPr>
            <p:cNvSpPr/>
            <p:nvPr/>
          </p:nvSpPr>
          <p:spPr bwMode="auto">
            <a:xfrm>
              <a:off x="7220831" y="1578930"/>
              <a:ext cx="155988" cy="170098"/>
            </a:xfrm>
            <a:prstGeom prst="star5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txBody>
            <a:bodyPr vert="horz" wrap="square" lIns="89982" tIns="46790" rIns="89982" bIns="46790" numCol="1" rtlCol="0" anchor="t" anchorCtr="0" compatLnSpc="1">
              <a:spAutoFit/>
            </a:bodyPr>
            <a:lstStyle/>
            <a:p>
              <a:pPr marL="342900" marR="0" indent="-342900" algn="l" defTabSz="4495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AutoNum type="arabicPeriod"/>
                <a:tabLst>
                  <a:tab pos="339725" algn="l"/>
                  <a:tab pos="787400" algn="l"/>
                  <a:tab pos="1236345" algn="l"/>
                  <a:tab pos="1685925" algn="l"/>
                  <a:tab pos="2134870" algn="l"/>
                  <a:tab pos="2584450" algn="l"/>
                  <a:tab pos="3030220" algn="l"/>
                  <a:tab pos="3479800" algn="l"/>
                  <a:tab pos="3928745" algn="l"/>
                  <a:tab pos="4378325" algn="l"/>
                  <a:tab pos="4829175" algn="l"/>
                  <a:tab pos="5278120" algn="l"/>
                  <a:tab pos="5727700" algn="l"/>
                  <a:tab pos="6176645" algn="l"/>
                  <a:tab pos="6626225" algn="l"/>
                  <a:tab pos="7075170" algn="l"/>
                  <a:tab pos="7526020" algn="l"/>
                  <a:tab pos="7975600" algn="l"/>
                  <a:tab pos="8424545" algn="l"/>
                  <a:tab pos="8874125" algn="l"/>
                  <a:tab pos="9323070" algn="l"/>
                </a:tabLst>
              </a:pPr>
              <a:endParaRPr kumimoji="0" 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2710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/>
          <p:nvPr/>
        </p:nvSpPr>
        <p:spPr>
          <a:xfrm>
            <a:off x="107950" y="579438"/>
            <a:ext cx="8856663" cy="730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F81BD"/>
              </a:gs>
            </a:gsLst>
            <a:lin ang="10800000" scaled="1"/>
            <a:tileRect/>
          </a:gradFill>
          <a:ln w="936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11267" name="Text Box 2"/>
          <p:cNvSpPr txBox="1"/>
          <p:nvPr/>
        </p:nvSpPr>
        <p:spPr>
          <a:xfrm>
            <a:off x="228600" y="95250"/>
            <a:ext cx="7135813" cy="371475"/>
          </a:xfrm>
          <a:prstGeom prst="rect">
            <a:avLst/>
          </a:prstGeom>
          <a:noFill/>
          <a:ln w="9525">
            <a:noFill/>
          </a:ln>
        </p:spPr>
        <p:txBody>
          <a:bodyPr lIns="89982" tIns="46790" rIns="89982" bIns="46790">
            <a:spAutoFit/>
          </a:bodyPr>
          <a:lstStyle/>
          <a:p>
            <a:pPr defTabSz="449580">
              <a:spcBef>
                <a:spcPts val="1250"/>
              </a:spcBef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38600" algn="l"/>
                <a:tab pos="4488180" algn="l"/>
                <a:tab pos="4937125" algn="l"/>
                <a:tab pos="5386705" algn="l"/>
                <a:tab pos="5835650" algn="l"/>
                <a:tab pos="6285230" algn="l"/>
                <a:tab pos="6736080" algn="l"/>
                <a:tab pos="7185025" algn="l"/>
                <a:tab pos="7634605" algn="l"/>
                <a:tab pos="8083550" algn="l"/>
                <a:tab pos="8533130" algn="l"/>
                <a:tab pos="8982075" algn="l"/>
              </a:tabLst>
            </a:pPr>
            <a:r>
              <a:rPr lang="ru-RU" altLang="ru-RU" sz="1800" b="1" i="1" dirty="0">
                <a:solidFill>
                  <a:srgbClr val="000000"/>
                </a:solidFill>
                <a:latin typeface="Arial" panose="020B0604020202020204" pitchFamily="34" charset="0"/>
              </a:rPr>
              <a:t>Непрерывное </a:t>
            </a:r>
            <a:r>
              <a:rPr lang="ru-RU" altLang="ru-RU" sz="180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вейвлет</a:t>
            </a:r>
            <a:r>
              <a:rPr lang="ru-RU" altLang="ru-RU" sz="1800" b="1" i="1" dirty="0">
                <a:solidFill>
                  <a:srgbClr val="000000"/>
                </a:solidFill>
                <a:latin typeface="Arial" panose="020B0604020202020204" pitchFamily="34" charset="0"/>
              </a:rPr>
              <a:t>-преобразование</a:t>
            </a:r>
          </a:p>
        </p:txBody>
      </p:sp>
      <p:sp>
        <p:nvSpPr>
          <p:cNvPr id="11268" name="Text Box 3"/>
          <p:cNvSpPr txBox="1"/>
          <p:nvPr/>
        </p:nvSpPr>
        <p:spPr>
          <a:xfrm>
            <a:off x="1600200" y="7337425"/>
            <a:ext cx="184150" cy="366713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11269" name="Text Box 13"/>
          <p:cNvSpPr txBox="1"/>
          <p:nvPr/>
        </p:nvSpPr>
        <p:spPr>
          <a:xfrm>
            <a:off x="8506712" y="61106"/>
            <a:ext cx="503238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ru-RU" altLang="ru-RU" sz="1800" b="1" dirty="0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</a:p>
        </p:txBody>
      </p:sp>
      <p:graphicFrame>
        <p:nvGraphicFramePr>
          <p:cNvPr id="11270" name="Объект 1"/>
          <p:cNvGraphicFramePr>
            <a:graphicFrameLocks noChangeAspect="1"/>
          </p:cNvGraphicFramePr>
          <p:nvPr/>
        </p:nvGraphicFramePr>
        <p:xfrm>
          <a:off x="671513" y="762000"/>
          <a:ext cx="661987" cy="26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" r:id="rId6" imgW="558800" imgH="228600" progId="Equation.3">
                  <p:embed/>
                </p:oleObj>
              </mc:Choice>
              <mc:Fallback>
                <p:oleObj r:id="rId6" imgW="5588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1513" y="762000"/>
                        <a:ext cx="661987" cy="2635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1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232374"/>
              </p:ext>
            </p:extLst>
          </p:nvPr>
        </p:nvGraphicFramePr>
        <p:xfrm>
          <a:off x="3995738" y="1010758"/>
          <a:ext cx="301307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5" r:id="rId8" imgW="2946400" imgH="431800" progId="Equation.3">
                  <p:embed/>
                </p:oleObj>
              </mc:Choice>
              <mc:Fallback>
                <p:oleObj r:id="rId8" imgW="29464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95738" y="1010758"/>
                        <a:ext cx="3013075" cy="4286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2" name="Объект 7"/>
          <p:cNvGraphicFramePr>
            <a:graphicFrameLocks noChangeAspect="1"/>
          </p:cNvGraphicFramePr>
          <p:nvPr/>
        </p:nvGraphicFramePr>
        <p:xfrm>
          <a:off x="3059113" y="1341438"/>
          <a:ext cx="352425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" r:id="rId10" imgW="342900" imgH="177800" progId="Equation.3">
                  <p:embed/>
                </p:oleObj>
              </mc:Choice>
              <mc:Fallback>
                <p:oleObj r:id="rId10" imgW="3429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059113" y="1341438"/>
                        <a:ext cx="352425" cy="1809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3" name="Объект 15"/>
          <p:cNvGraphicFramePr>
            <a:graphicFrameLocks noChangeAspect="1"/>
          </p:cNvGraphicFramePr>
          <p:nvPr/>
        </p:nvGraphicFramePr>
        <p:xfrm>
          <a:off x="758825" y="2854325"/>
          <a:ext cx="147320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" r:id="rId12" imgW="1536700" imgH="469900" progId="Equation.3">
                  <p:embed/>
                </p:oleObj>
              </mc:Choice>
              <mc:Fallback>
                <p:oleObj r:id="rId12" imgW="15367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58825" y="2854325"/>
                        <a:ext cx="1473200" cy="4413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4" name="Rectangle 18"/>
          <p:cNvSpPr/>
          <p:nvPr/>
        </p:nvSpPr>
        <p:spPr>
          <a:xfrm>
            <a:off x="57150" y="0"/>
            <a:ext cx="9144000" cy="457200"/>
          </a:xfrm>
          <a:prstGeom prst="rect">
            <a:avLst/>
          </a:prstGeom>
          <a:noFill/>
          <a:ln w="9525">
            <a:noFill/>
          </a:ln>
        </p:spPr>
        <p:txBody>
          <a:bodyPr wrap="none" lIns="89982" tIns="46790" rIns="89982" bIns="46790" anchor="ctr" anchorCtr="0">
            <a:spAutoFit/>
          </a:bodyPr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11275" name="Rectangle 25"/>
          <p:cNvSpPr/>
          <p:nvPr/>
        </p:nvSpPr>
        <p:spPr>
          <a:xfrm>
            <a:off x="2943225" y="1628775"/>
            <a:ext cx="641350" cy="277813"/>
          </a:xfrm>
          <a:prstGeom prst="rect">
            <a:avLst/>
          </a:prstGeom>
          <a:noFill/>
          <a:ln w="9525">
            <a:noFill/>
          </a:ln>
        </p:spPr>
        <p:txBody>
          <a:bodyPr wrap="none" lIns="89982" tIns="46790" rIns="89982" bIns="46790" anchor="ctr" anchorCtr="0">
            <a:spAutoFit/>
          </a:bodyPr>
          <a:lstStyle/>
          <a:p>
            <a:pPr algn="ctr" eaLnBrk="0" hangingPunct="0">
              <a:buNone/>
            </a:pPr>
            <a:r>
              <a:rPr lang="en-GB" altLang="ru-RU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s, </a:t>
            </a:r>
            <a:r>
              <a:rPr lang="en-GB" alt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 </a:t>
            </a:r>
            <a:r>
              <a:rPr lang="en-GB" altLang="ru-RU" sz="1200" dirty="0">
                <a:latin typeface="Sabon"/>
                <a:cs typeface="Times New Roman" panose="02020603050405020304" pitchFamily="18" charset="0"/>
              </a:rPr>
              <a:t>∈</a:t>
            </a:r>
            <a:r>
              <a:rPr lang="en-GB" alt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ru-RU" dirty="0">
              <a:latin typeface="Arial" panose="020B0604020202020204" pitchFamily="34" charset="0"/>
            </a:endParaRPr>
          </a:p>
        </p:txBody>
      </p:sp>
      <p:sp>
        <p:nvSpPr>
          <p:cNvPr id="11276" name="Text Box 12"/>
          <p:cNvSpPr txBox="1"/>
          <p:nvPr/>
        </p:nvSpPr>
        <p:spPr>
          <a:xfrm>
            <a:off x="1352550" y="752475"/>
            <a:ext cx="1546225" cy="2921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None/>
            </a:pPr>
            <a:r>
              <a:rPr lang="ru-RU" alt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Временной ряд</a:t>
            </a:r>
            <a:endParaRPr lang="en-US" altLang="ru-RU" sz="1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277" name="AutoShape 23"/>
          <p:cNvCxnSpPr/>
          <p:nvPr/>
        </p:nvCxnSpPr>
        <p:spPr>
          <a:xfrm rot="5400000" flipV="1">
            <a:off x="1687513" y="563563"/>
            <a:ext cx="11112" cy="1566862"/>
          </a:xfrm>
          <a:prstGeom prst="bentConnector3">
            <a:avLst>
              <a:gd name="adj1" fmla="val -2057144"/>
            </a:avLst>
          </a:prstGeom>
          <a:ln w="38100" cap="flat" cmpd="sng">
            <a:solidFill>
              <a:srgbClr val="0033CC"/>
            </a:solidFill>
            <a:prstDash val="solid"/>
            <a:miter/>
            <a:headEnd type="none" w="med" len="med"/>
            <a:tailEnd type="triangle" w="med" len="med"/>
          </a:ln>
        </p:spPr>
      </p:cxnSp>
      <p:cxnSp>
        <p:nvCxnSpPr>
          <p:cNvPr id="11278" name="AutoShape 24"/>
          <p:cNvCxnSpPr/>
          <p:nvPr/>
        </p:nvCxnSpPr>
        <p:spPr>
          <a:xfrm rot="5400000" flipH="1" flipV="1">
            <a:off x="1933575" y="1250950"/>
            <a:ext cx="47625" cy="1249363"/>
          </a:xfrm>
          <a:prstGeom prst="bentConnector3">
            <a:avLst>
              <a:gd name="adj1" fmla="val -480000"/>
            </a:avLst>
          </a:prstGeom>
          <a:ln w="38100" cap="flat" cmpd="sng">
            <a:solidFill>
              <a:srgbClr val="0033CC"/>
            </a:solidFill>
            <a:prstDash val="solid"/>
            <a:miter/>
            <a:headEnd type="none" w="med" len="med"/>
            <a:tailEnd type="triangle" w="med" len="med"/>
          </a:ln>
        </p:spPr>
      </p:cxnSp>
      <p:sp>
        <p:nvSpPr>
          <p:cNvPr id="11279" name="Rectangle 37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</a:ln>
        </p:spPr>
        <p:txBody>
          <a:bodyPr wrap="none" lIns="89982" tIns="46790" rIns="89982" bIns="46790" anchor="ctr" anchorCtr="0">
            <a:spAutoFit/>
          </a:bodyPr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graphicFrame>
        <p:nvGraphicFramePr>
          <p:cNvPr id="11280" name="Объект 3098"/>
          <p:cNvGraphicFramePr>
            <a:graphicFrameLocks noChangeAspect="1"/>
          </p:cNvGraphicFramePr>
          <p:nvPr/>
        </p:nvGraphicFramePr>
        <p:xfrm>
          <a:off x="735013" y="1385888"/>
          <a:ext cx="14319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" r:id="rId14" imgW="1396365" imgH="495300" progId="Equation.3">
                  <p:embed/>
                </p:oleObj>
              </mc:Choice>
              <mc:Fallback>
                <p:oleObj r:id="rId14" imgW="1396365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35013" y="1385888"/>
                        <a:ext cx="1431925" cy="4857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81" name="Text Box 12"/>
          <p:cNvSpPr txBox="1"/>
          <p:nvPr/>
        </p:nvSpPr>
        <p:spPr>
          <a:xfrm>
            <a:off x="2198688" y="1474788"/>
            <a:ext cx="764376" cy="2923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alt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Вейвлет</a:t>
            </a:r>
            <a:endParaRPr lang="en-US" altLang="ru-RU" sz="1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282" name="Text Box 12"/>
          <p:cNvSpPr txBox="1"/>
          <p:nvPr/>
        </p:nvSpPr>
        <p:spPr>
          <a:xfrm>
            <a:off x="3822700" y="709793"/>
            <a:ext cx="3219856" cy="30777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altLang="ru-RU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Непрерывное </a:t>
            </a:r>
            <a:r>
              <a:rPr lang="ru-RU" altLang="ru-RU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вейвлет</a:t>
            </a:r>
            <a:r>
              <a:rPr lang="ru-RU" altLang="ru-RU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-преобразование</a:t>
            </a:r>
            <a:endParaRPr lang="en-US" altLang="ru-RU" b="1" i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283" name="Rectangle 71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</a:ln>
        </p:spPr>
        <p:txBody>
          <a:bodyPr wrap="none" lIns="89982" tIns="46790" rIns="89982" bIns="46790" anchor="ctr" anchorCtr="0">
            <a:spAutoFit/>
          </a:bodyPr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graphicFrame>
        <p:nvGraphicFramePr>
          <p:cNvPr id="11284" name="Объект 3100"/>
          <p:cNvGraphicFramePr>
            <a:graphicFrameLocks noChangeAspect="1"/>
          </p:cNvGraphicFramePr>
          <p:nvPr/>
        </p:nvGraphicFramePr>
        <p:xfrm>
          <a:off x="742950" y="2349500"/>
          <a:ext cx="1597025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" r:id="rId16" imgW="1600200" imgH="469900" progId="Equation.3">
                  <p:embed/>
                </p:oleObj>
              </mc:Choice>
              <mc:Fallback>
                <p:oleObj r:id="rId16" imgW="16002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42950" y="2349500"/>
                        <a:ext cx="1597025" cy="4540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85" name="AutoShape 21"/>
          <p:cNvSpPr/>
          <p:nvPr/>
        </p:nvSpPr>
        <p:spPr>
          <a:xfrm flipH="1">
            <a:off x="2449513" y="2349500"/>
            <a:ext cx="238125" cy="935038"/>
          </a:xfrm>
          <a:prstGeom prst="leftBrace">
            <a:avLst>
              <a:gd name="adj1" fmla="val 50192"/>
              <a:gd name="adj2" fmla="val 50000"/>
            </a:avLst>
          </a:prstGeom>
          <a:noFill/>
          <a:ln w="38100" cap="flat" cmpd="sng">
            <a:solidFill>
              <a:srgbClr val="33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11286" name="Rectangle 73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</a:ln>
        </p:spPr>
        <p:txBody>
          <a:bodyPr wrap="none" lIns="89982" tIns="46790" rIns="89982" bIns="46790" anchor="ctr" anchorCtr="0">
            <a:spAutoFit/>
          </a:bodyPr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graphicFrame>
        <p:nvGraphicFramePr>
          <p:cNvPr id="11287" name="Объект 310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628357"/>
              </p:ext>
            </p:extLst>
          </p:nvPr>
        </p:nvGraphicFramePr>
        <p:xfrm>
          <a:off x="2657484" y="2169553"/>
          <a:ext cx="2125663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" r:id="rId18" imgW="2286000" imgH="469900" progId="Equation.3">
                  <p:embed/>
                </p:oleObj>
              </mc:Choice>
              <mc:Fallback>
                <p:oleObj r:id="rId18" imgW="22860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657484" y="2169553"/>
                        <a:ext cx="2125663" cy="4238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 cap="flat" cmpd="sng">
                        <a:solidFill>
                          <a:schemeClr val="bg1"/>
                        </a:solidFill>
                        <a:prstDash val="solid"/>
                        <a:miter/>
                        <a:headEnd type="none" w="med" len="med"/>
                        <a:tailEnd type="none" w="med" len="med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88" name="Rectangle 75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</a:ln>
        </p:spPr>
        <p:txBody>
          <a:bodyPr wrap="none" lIns="89982" tIns="46790" rIns="89982" bIns="46790" anchor="ctr" anchorCtr="0">
            <a:spAutoFit/>
          </a:bodyPr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graphicFrame>
        <p:nvGraphicFramePr>
          <p:cNvPr id="11289" name="Объект 32"/>
          <p:cNvGraphicFramePr>
            <a:graphicFrameLocks noChangeAspect="1"/>
          </p:cNvGraphicFramePr>
          <p:nvPr/>
        </p:nvGraphicFramePr>
        <p:xfrm>
          <a:off x="3399700" y="2773363"/>
          <a:ext cx="647700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" r:id="rId20" imgW="723900" imgH="469900" progId="Equation.3">
                  <p:embed/>
                </p:oleObj>
              </mc:Choice>
              <mc:Fallback>
                <p:oleObj r:id="rId20" imgW="7239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399700" y="2773363"/>
                        <a:ext cx="647700" cy="4254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0" name="Объект 33"/>
          <p:cNvGraphicFramePr>
            <a:graphicFrameLocks noChangeAspect="1"/>
          </p:cNvGraphicFramePr>
          <p:nvPr/>
        </p:nvGraphicFramePr>
        <p:xfrm>
          <a:off x="714375" y="3711575"/>
          <a:ext cx="762000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2" r:id="rId22" imgW="723900" imgH="228600" progId="Equation.3">
                  <p:embed/>
                </p:oleObj>
              </mc:Choice>
              <mc:Fallback>
                <p:oleObj r:id="rId22" imgW="7239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714375" y="3711575"/>
                        <a:ext cx="762000" cy="2349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1" name="Объект 39"/>
          <p:cNvGraphicFramePr>
            <a:graphicFrameLocks noChangeAspect="1"/>
          </p:cNvGraphicFramePr>
          <p:nvPr/>
        </p:nvGraphicFramePr>
        <p:xfrm>
          <a:off x="717550" y="4468813"/>
          <a:ext cx="9366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3" r:id="rId24" imgW="1002665" imgH="431800" progId="Equation.3">
                  <p:embed/>
                </p:oleObj>
              </mc:Choice>
              <mc:Fallback>
                <p:oleObj r:id="rId24" imgW="1002665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717550" y="4468813"/>
                        <a:ext cx="936625" cy="3905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2" name="Объект 40"/>
          <p:cNvGraphicFramePr>
            <a:graphicFrameLocks noChangeAspect="1"/>
          </p:cNvGraphicFramePr>
          <p:nvPr/>
        </p:nvGraphicFramePr>
        <p:xfrm>
          <a:off x="2546350" y="6186488"/>
          <a:ext cx="10382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4" r:id="rId26" imgW="1016000" imgH="457200" progId="Equation.3">
                  <p:embed/>
                </p:oleObj>
              </mc:Choice>
              <mc:Fallback>
                <p:oleObj r:id="rId26" imgW="10160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2546350" y="6186488"/>
                        <a:ext cx="1038225" cy="4572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3" name="Объект 43"/>
          <p:cNvGraphicFramePr>
            <a:graphicFrameLocks noChangeAspect="1"/>
          </p:cNvGraphicFramePr>
          <p:nvPr/>
        </p:nvGraphicFramePr>
        <p:xfrm>
          <a:off x="1668463" y="3729038"/>
          <a:ext cx="933450" cy="20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5" r:id="rId28" imgW="914400" imgH="203200" progId="Equation.3">
                  <p:embed/>
                </p:oleObj>
              </mc:Choice>
              <mc:Fallback>
                <p:oleObj r:id="rId28" imgW="9144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668463" y="3729038"/>
                        <a:ext cx="933450" cy="2000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4" name="Объект 49"/>
          <p:cNvGraphicFramePr>
            <a:graphicFrameLocks noChangeAspect="1"/>
          </p:cNvGraphicFramePr>
          <p:nvPr/>
        </p:nvGraphicFramePr>
        <p:xfrm>
          <a:off x="3006725" y="3587750"/>
          <a:ext cx="51435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6" r:id="rId30" imgW="508000" imgH="177800" progId="Equation.3">
                  <p:embed/>
                </p:oleObj>
              </mc:Choice>
              <mc:Fallback>
                <p:oleObj r:id="rId30" imgW="5080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3006725" y="3587750"/>
                        <a:ext cx="514350" cy="1714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5" name="Объект 52"/>
          <p:cNvGraphicFramePr>
            <a:graphicFrameLocks noChangeAspect="1"/>
          </p:cNvGraphicFramePr>
          <p:nvPr/>
        </p:nvGraphicFramePr>
        <p:xfrm>
          <a:off x="1547813" y="4778375"/>
          <a:ext cx="2222500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7" r:id="rId32" imgW="2235200" imgH="431800" progId="Equation.3">
                  <p:embed/>
                </p:oleObj>
              </mc:Choice>
              <mc:Fallback>
                <p:oleObj r:id="rId32" imgW="22352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47813" y="4778375"/>
                        <a:ext cx="2222500" cy="4206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 cap="flat" cmpd="sng">
                        <a:solidFill>
                          <a:srgbClr val="0033CC"/>
                        </a:solidFill>
                        <a:prstDash val="solid"/>
                        <a:miter/>
                        <a:headEnd type="none" w="med" len="med"/>
                        <a:tailEnd type="none" w="med" len="med"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6" name="Объект 53"/>
          <p:cNvGraphicFramePr>
            <a:graphicFrameLocks noChangeAspect="1"/>
          </p:cNvGraphicFramePr>
          <p:nvPr/>
        </p:nvGraphicFramePr>
        <p:xfrm>
          <a:off x="1333500" y="5373688"/>
          <a:ext cx="2211388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8" r:id="rId34" imgW="2374900" imgH="787400" progId="Equation.3">
                  <p:embed/>
                </p:oleObj>
              </mc:Choice>
              <mc:Fallback>
                <p:oleObj r:id="rId34" imgW="2374900" imgH="787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333500" y="5373688"/>
                        <a:ext cx="2211388" cy="7191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7" name="Объект 59"/>
          <p:cNvGraphicFramePr>
            <a:graphicFrameLocks noChangeAspect="1"/>
          </p:cNvGraphicFramePr>
          <p:nvPr/>
        </p:nvGraphicFramePr>
        <p:xfrm>
          <a:off x="639763" y="6251575"/>
          <a:ext cx="1558925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9" r:id="rId36" imgW="1524000" imgH="393700" progId="Equation.3">
                  <p:embed/>
                </p:oleObj>
              </mc:Choice>
              <mc:Fallback>
                <p:oleObj r:id="rId36" imgW="1524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639763" y="6251575"/>
                        <a:ext cx="1558925" cy="3937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99" name="Прямоугольник 3113"/>
          <p:cNvSpPr/>
          <p:nvPr/>
        </p:nvSpPr>
        <p:spPr>
          <a:xfrm>
            <a:off x="144450" y="4026046"/>
            <a:ext cx="2663850" cy="29238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alt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дискретная последовательность</a:t>
            </a:r>
            <a:endParaRPr lang="ru-RU" altLang="ru-RU" sz="1300" dirty="0">
              <a:latin typeface="Arial" panose="020B0604020202020204" pitchFamily="34" charset="0"/>
            </a:endParaRPr>
          </a:p>
        </p:txBody>
      </p:sp>
      <p:sp>
        <p:nvSpPr>
          <p:cNvPr id="11300" name="AutoShape 21"/>
          <p:cNvSpPr/>
          <p:nvPr/>
        </p:nvSpPr>
        <p:spPr>
          <a:xfrm flipH="1">
            <a:off x="2659063" y="3587750"/>
            <a:ext cx="239712" cy="1136650"/>
          </a:xfrm>
          <a:prstGeom prst="leftBrace">
            <a:avLst>
              <a:gd name="adj1" fmla="val 49854"/>
              <a:gd name="adj2" fmla="val 50000"/>
            </a:avLst>
          </a:prstGeom>
          <a:noFill/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11301" name="Прямоугольник 5171"/>
          <p:cNvSpPr/>
          <p:nvPr/>
        </p:nvSpPr>
        <p:spPr>
          <a:xfrm>
            <a:off x="3995738" y="1530350"/>
            <a:ext cx="2628900" cy="49244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None/>
            </a:pPr>
            <a:r>
              <a:rPr lang="ru-RU" altLang="x-none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altLang="x-none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altLang="x-none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ru-RU" altLang="x-none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x-none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‒</a:t>
            </a:r>
            <a:r>
              <a:rPr lang="ru-RU" altLang="x-none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коэффициент масштаба и параметр сдвига по времени</a:t>
            </a:r>
            <a:endParaRPr lang="ru-RU" altLang="x-none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302" name="Прямоугольник 83"/>
          <p:cNvSpPr/>
          <p:nvPr/>
        </p:nvSpPr>
        <p:spPr>
          <a:xfrm>
            <a:off x="7008813" y="699823"/>
            <a:ext cx="2116137" cy="109260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None/>
            </a:pPr>
            <a:r>
              <a:rPr lang="ru-RU" altLang="x-none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ru-RU" altLang="x-none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x-none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altLang="x-none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x-none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x-none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инвариантной к сдвигу и линейной к операции масштабирования (сжатие/растяжение)</a:t>
            </a:r>
            <a:endParaRPr lang="ru-RU" altLang="x-none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1303" name="Группа 39"/>
          <p:cNvGrpSpPr/>
          <p:nvPr/>
        </p:nvGrpSpPr>
        <p:grpSpPr>
          <a:xfrm>
            <a:off x="4338926" y="2614477"/>
            <a:ext cx="2571750" cy="642938"/>
            <a:chOff x="323528" y="5099738"/>
            <a:chExt cx="2571795" cy="643763"/>
          </a:xfrm>
        </p:grpSpPr>
        <p:graphicFrame>
          <p:nvGraphicFramePr>
            <p:cNvPr id="11307" name="Объект 9"/>
            <p:cNvGraphicFramePr>
              <a:graphicFrameLocks noChangeAspect="1"/>
            </p:cNvGraphicFramePr>
            <p:nvPr/>
          </p:nvGraphicFramePr>
          <p:xfrm>
            <a:off x="1907974" y="5099738"/>
            <a:ext cx="676275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90" r:id="rId38" imgW="660400" imgH="304800" progId="Equation.3">
                    <p:embed/>
                  </p:oleObj>
                </mc:Choice>
                <mc:Fallback>
                  <p:oleObj r:id="rId38" imgW="660400" imgH="304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9"/>
                        <a:stretch>
                          <a:fillRect/>
                        </a:stretch>
                      </p:blipFill>
                      <p:spPr>
                        <a:xfrm>
                          <a:off x="1907974" y="5099738"/>
                          <a:ext cx="676275" cy="3048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08" name="Объект 11"/>
            <p:cNvGraphicFramePr>
              <a:graphicFrameLocks noChangeAspect="1"/>
            </p:cNvGraphicFramePr>
            <p:nvPr/>
          </p:nvGraphicFramePr>
          <p:xfrm>
            <a:off x="341879" y="5148924"/>
            <a:ext cx="781050" cy="238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91" r:id="rId40" imgW="761365" imgH="241300" progId="Equation.3">
                    <p:embed/>
                  </p:oleObj>
                </mc:Choice>
                <mc:Fallback>
                  <p:oleObj r:id="rId40" imgW="761365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1"/>
                        <a:stretch>
                          <a:fillRect/>
                        </a:stretch>
                      </p:blipFill>
                      <p:spPr>
                        <a:xfrm>
                          <a:off x="341879" y="5148924"/>
                          <a:ext cx="781050" cy="23812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09" name="Объект 13"/>
            <p:cNvGraphicFramePr>
              <a:graphicFrameLocks noChangeAspect="1"/>
            </p:cNvGraphicFramePr>
            <p:nvPr/>
          </p:nvGraphicFramePr>
          <p:xfrm>
            <a:off x="323528" y="5462315"/>
            <a:ext cx="762000" cy="238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92" r:id="rId42" imgW="748665" imgH="241300" progId="Equation.3">
                    <p:embed/>
                  </p:oleObj>
                </mc:Choice>
                <mc:Fallback>
                  <p:oleObj r:id="rId42" imgW="748665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3"/>
                        <a:stretch>
                          <a:fillRect/>
                        </a:stretch>
                      </p:blipFill>
                      <p:spPr>
                        <a:xfrm>
                          <a:off x="323528" y="5462315"/>
                          <a:ext cx="762000" cy="23812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10" name="Объект 15"/>
            <p:cNvGraphicFramePr>
              <a:graphicFrameLocks noChangeAspect="1"/>
            </p:cNvGraphicFramePr>
            <p:nvPr/>
          </p:nvGraphicFramePr>
          <p:xfrm>
            <a:off x="1198469" y="5127408"/>
            <a:ext cx="619125" cy="276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93" r:id="rId44" imgW="609600" imgH="279400" progId="Equation.3">
                    <p:embed/>
                  </p:oleObj>
                </mc:Choice>
                <mc:Fallback>
                  <p:oleObj r:id="rId44" imgW="609600" imgH="279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5"/>
                        <a:stretch>
                          <a:fillRect/>
                        </a:stretch>
                      </p:blipFill>
                      <p:spPr>
                        <a:xfrm>
                          <a:off x="1198469" y="5127408"/>
                          <a:ext cx="619125" cy="27622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11" name="Объект 18"/>
            <p:cNvGraphicFramePr>
              <a:graphicFrameLocks noChangeAspect="1"/>
            </p:cNvGraphicFramePr>
            <p:nvPr/>
          </p:nvGraphicFramePr>
          <p:xfrm>
            <a:off x="1161773" y="5467276"/>
            <a:ext cx="1733550" cy="276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94" r:id="rId46" imgW="1689100" imgH="279400" progId="Equation.3">
                    <p:embed/>
                  </p:oleObj>
                </mc:Choice>
                <mc:Fallback>
                  <p:oleObj r:id="rId46" imgW="1689100" imgH="279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7"/>
                        <a:stretch>
                          <a:fillRect/>
                        </a:stretch>
                      </p:blipFill>
                      <p:spPr>
                        <a:xfrm>
                          <a:off x="1161773" y="5467276"/>
                          <a:ext cx="1733550" cy="27622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304" name="Прямоугольник 30"/>
          <p:cNvSpPr/>
          <p:nvPr/>
        </p:nvSpPr>
        <p:spPr>
          <a:xfrm>
            <a:off x="4742388" y="2052872"/>
            <a:ext cx="2199705" cy="2923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altLang="ru-RU" sz="13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Визуализация результатов</a:t>
            </a:r>
            <a:endParaRPr lang="ru-RU" altLang="ru-RU" sz="1300" b="1" i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305" name="Прямоугольник 30"/>
          <p:cNvSpPr/>
          <p:nvPr/>
        </p:nvSpPr>
        <p:spPr>
          <a:xfrm>
            <a:off x="5100913" y="3260589"/>
            <a:ext cx="1268361" cy="2923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altLang="ru-RU" sz="13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Конус влияния</a:t>
            </a:r>
            <a:endParaRPr lang="ru-RU" altLang="ru-RU" sz="1300" b="1" i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259264" y="3552577"/>
            <a:ext cx="4589462" cy="1694066"/>
            <a:chOff x="4403595" y="5025822"/>
            <a:chExt cx="4589462" cy="1694066"/>
          </a:xfrm>
        </p:grpSpPr>
        <p:sp>
          <p:nvSpPr>
            <p:cNvPr id="2" name="Прямоугольник 1"/>
            <p:cNvSpPr/>
            <p:nvPr/>
          </p:nvSpPr>
          <p:spPr bwMode="auto">
            <a:xfrm>
              <a:off x="4403595" y="5025822"/>
              <a:ext cx="4589462" cy="16940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89982" tIns="46790" rIns="89982" bIns="4679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AutoNum type="arabicPeriod"/>
                <a:tabLst>
                  <a:tab pos="339725" algn="l"/>
                  <a:tab pos="787400" algn="l"/>
                  <a:tab pos="1236663" algn="l"/>
                  <a:tab pos="1685925" algn="l"/>
                  <a:tab pos="2135188" algn="l"/>
                  <a:tab pos="2584450" algn="l"/>
                  <a:tab pos="3030538" algn="l"/>
                  <a:tab pos="3479800" algn="l"/>
                  <a:tab pos="3929063" algn="l"/>
                  <a:tab pos="4378325" algn="l"/>
                  <a:tab pos="4829175" algn="l"/>
                  <a:tab pos="5278438" algn="l"/>
                  <a:tab pos="5727700" algn="l"/>
                  <a:tab pos="6176963" algn="l"/>
                  <a:tab pos="6626225" algn="l"/>
                  <a:tab pos="7075488" algn="l"/>
                  <a:tab pos="7526338" algn="l"/>
                  <a:tab pos="7975600" algn="l"/>
                  <a:tab pos="8424863" algn="l"/>
                  <a:tab pos="8874125" algn="l"/>
                  <a:tab pos="9323388" algn="l"/>
                </a:tabLst>
              </a:pPr>
              <a:endParaRPr kumimoji="0" 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pic>
          <p:nvPicPr>
            <p:cNvPr id="11306" name="Picture 216" descr="H:\Screenshot_1.jpg"/>
            <p:cNvPicPr>
              <a:picLocks noChangeAspect="1"/>
            </p:cNvPicPr>
            <p:nvPr/>
          </p:nvPicPr>
          <p:blipFill rotWithShape="1">
            <a:blip r:embed="rId48"/>
            <a:srcRect l="9087" t="45572" r="3969"/>
            <a:stretch/>
          </p:blipFill>
          <p:spPr>
            <a:xfrm>
              <a:off x="4672452" y="5163748"/>
              <a:ext cx="4320605" cy="155613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8" name="Прямоугольник 5171"/>
            <p:cNvSpPr/>
            <p:nvPr/>
          </p:nvSpPr>
          <p:spPr>
            <a:xfrm rot="16200000">
              <a:off x="3941571" y="5749281"/>
              <a:ext cx="1219333" cy="2923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ru-RU" altLang="x-none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Период, часы</a:t>
              </a:r>
              <a:endParaRPr lang="ru-RU" altLang="x-none" sz="15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51" name="Прямоугольник 50"/>
          <p:cNvSpPr/>
          <p:nvPr/>
        </p:nvSpPr>
        <p:spPr>
          <a:xfrm>
            <a:off x="7102763" y="1749405"/>
            <a:ext cx="1868653" cy="2923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defPPr>
              <a:defRPr lang="en-GB"/>
            </a:defPPr>
            <a:lvl1pPr marL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lvl="1" indent="-28575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lvl="2" indent="-22860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lvl="3" indent="-22860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lvl="4" indent="-22860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-22860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-22860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-22860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-22860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buFont typeface="Times New Roman" panose="02020603050405020304" pitchFamily="18" charset="0"/>
            </a:pPr>
            <a:r>
              <a:rPr lang="ru-RU" altLang="ru-RU" sz="13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Материнский </a:t>
            </a:r>
            <a:r>
              <a:rPr lang="ru-RU" altLang="ru-RU" sz="13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вейвлет</a:t>
            </a:r>
            <a:endParaRPr lang="ru-RU" altLang="ru-RU" sz="1300" b="1" i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984563" y="2069556"/>
            <a:ext cx="2086235" cy="1441838"/>
          </a:xfrm>
          <a:prstGeom prst="rect">
            <a:avLst/>
          </a:prstGeom>
        </p:spPr>
      </p:pic>
      <p:pic>
        <p:nvPicPr>
          <p:cNvPr id="5" name="вейвлет пол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0"/>
          <a:stretch>
            <a:fillRect/>
          </a:stretch>
        </p:blipFill>
        <p:spPr>
          <a:xfrm>
            <a:off x="8605045" y="6951301"/>
            <a:ext cx="487363" cy="487363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3720638" y="5287827"/>
            <a:ext cx="5384504" cy="1474443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08000"/>
              </a:lnSpc>
              <a:spcAft>
                <a:spcPts val="0"/>
              </a:spcAft>
              <a:buNone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исследований анализа частотного состава геомагнитных вариаций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Рябова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др., 2023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Riabova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Shalimov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2024a, 2024b, 2024c]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зарегистрированных в период высокоэнергетических событий, показали, что в период такого рода событий записи геомагнитных вариаций искажены вариациями магнитного поля, вызванными источниками солнечного происхождения (за исключением восточной горизонтальной компоненты магнитного поля).</a:t>
            </a:r>
          </a:p>
        </p:txBody>
      </p:sp>
    </p:spTree>
    <p:extLst>
      <p:ext uri="{BB962C8B-B14F-4D97-AF65-F5344CB8AC3E}">
        <p14:creationId xmlns:p14="http://schemas.microsoft.com/office/powerpoint/2010/main" val="1222637295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mute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Картинки по запросу Дж. Лармо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" name="AutoShape 4" descr="Картинки по запросу Дж. Лармор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84265" y="73318"/>
            <a:ext cx="6525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Синоптические карты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8856" y="517802"/>
            <a:ext cx="8511616" cy="730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F81BD"/>
              </a:gs>
            </a:gsLst>
            <a:lin ang="10800000" scaled="1"/>
          </a:gra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8532439" y="48420"/>
            <a:ext cx="431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ru-RU" sz="1800" b="1" dirty="0">
                <a:solidFill>
                  <a:schemeClr val="bg1"/>
                </a:solidFill>
              </a:rPr>
              <a:t>7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98430D-65BA-4CA3-BBA1-643526667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65" y="680921"/>
            <a:ext cx="5852723" cy="573662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3357B63-63B0-4B11-ADCC-9B29A949CCEA}"/>
              </a:ext>
            </a:extLst>
          </p:cNvPr>
          <p:cNvSpPr txBox="1"/>
          <p:nvPr/>
        </p:nvSpPr>
        <p:spPr>
          <a:xfrm>
            <a:off x="6264696" y="4653136"/>
            <a:ext cx="2555776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Синоптические карты 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20 июня 2024 г., демонстрирующие прохождение холодного атмосферного фронта через Европейскую территорию России; месторасположение 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Москвы обозначено звездочкой</a:t>
            </a:r>
          </a:p>
        </p:txBody>
      </p:sp>
    </p:spTree>
    <p:extLst>
      <p:ext uri="{BB962C8B-B14F-4D97-AF65-F5344CB8AC3E}">
        <p14:creationId xmlns:p14="http://schemas.microsoft.com/office/powerpoint/2010/main" val="4171693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Картинки по запросу Дж. Лармо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" name="AutoShape 4" descr="Картинки по запросу Дж. Лармор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84265" y="73318"/>
            <a:ext cx="6525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Граница облачности, осадки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8856" y="517802"/>
            <a:ext cx="8511616" cy="730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F81BD"/>
              </a:gs>
            </a:gsLst>
            <a:lin ang="10800000" scaled="1"/>
          </a:gra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8532439" y="48420"/>
            <a:ext cx="431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ru-RU" sz="1800" b="1" dirty="0">
                <a:solidFill>
                  <a:schemeClr val="bg1"/>
                </a:solidFill>
              </a:rPr>
              <a:t>8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C4F4D8-9C64-4D9C-B3E7-9575CAEF5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60" y="667563"/>
            <a:ext cx="4293181" cy="36975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6968BD-C382-43BB-8532-167EEABF07D7}"/>
              </a:ext>
            </a:extLst>
          </p:cNvPr>
          <p:cNvSpPr txBox="1"/>
          <p:nvPr/>
        </p:nvSpPr>
        <p:spPr>
          <a:xfrm>
            <a:off x="137876" y="4423050"/>
            <a:ext cx="45720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Карты верхней границы облачности 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 Московским регионом в период прохождения холодного атмосферного фронта 20 июня 2024 г.; </a:t>
            </a:r>
          </a:p>
          <a:p>
            <a:pPr algn="ctr">
              <a:buNone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месторасположение г. Москвы обозначено звездочкой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EE112EB-CC09-4C02-8FBE-C1DA1477BED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241" y="667563"/>
            <a:ext cx="4637288" cy="280751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B5BBA0-7C51-48EB-B4D7-8A66A85E728F}"/>
              </a:ext>
            </a:extLst>
          </p:cNvPr>
          <p:cNvSpPr txBox="1"/>
          <p:nvPr/>
        </p:nvSpPr>
        <p:spPr>
          <a:xfrm>
            <a:off x="4572000" y="3568710"/>
            <a:ext cx="4022668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величины осадков над Московским регионом в период прохождения холодного атмосферного фронта 20 июня 2024 г.; месторасположение г. Москвы обозначено звездочкой</a:t>
            </a:r>
          </a:p>
          <a:p>
            <a:pPr algn="ctr"/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114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Картинки по запросу Дж. Лармо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" name="AutoShape 4" descr="Картинки по запросу Дж. Лармор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84264" y="73318"/>
            <a:ext cx="75280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Порывы ветра, величина конвективных скоростей  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8856" y="517802"/>
            <a:ext cx="8511616" cy="730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F81BD"/>
              </a:gs>
            </a:gsLst>
            <a:lin ang="10800000" scaled="1"/>
          </a:gra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8532439" y="48420"/>
            <a:ext cx="431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ru-RU" sz="1800" b="1" dirty="0">
                <a:solidFill>
                  <a:schemeClr val="bg1"/>
                </a:solidFill>
              </a:rPr>
              <a:t>9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A25C004-DF50-4006-B2FB-0D72B230E7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9"/>
          <a:stretch/>
        </p:blipFill>
        <p:spPr>
          <a:xfrm>
            <a:off x="165788" y="693497"/>
            <a:ext cx="4978023" cy="35705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3E9D1F-7B1E-4961-808E-DB894F528C21}"/>
              </a:ext>
            </a:extLst>
          </p:cNvPr>
          <p:cNvSpPr txBox="1"/>
          <p:nvPr/>
        </p:nvSpPr>
        <p:spPr>
          <a:xfrm>
            <a:off x="683568" y="4307349"/>
            <a:ext cx="3672408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величины конвективных скоростей над Московским регионом в период прохождения холодного атмосферного фронта 20 июня 2024 г.; месторасположение г. Москвы обозначено звездочкой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D2ADE10-5C4B-4D5A-946C-325BB21D5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921" y="693497"/>
            <a:ext cx="3881808" cy="27355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441E707-23D5-4055-85D5-100FE9E2E48C}"/>
              </a:ext>
            </a:extLst>
          </p:cNvPr>
          <p:cNvSpPr txBox="1"/>
          <p:nvPr/>
        </p:nvSpPr>
        <p:spPr>
          <a:xfrm>
            <a:off x="5013627" y="3429000"/>
            <a:ext cx="4106396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величины порывов шквалистого ветра над Московским регионом в период прохождения холодного атмосферного фронта 20 июня 2024 г.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2D084EB-F7AA-4C98-813F-26E193224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037" y="4347250"/>
            <a:ext cx="4334435" cy="223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25695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89982" tIns="46790" rIns="89982" bIns="46790" numCol="1" anchor="t" anchorCtr="0" compatLnSpc="1">
        <a:spAutoFit/>
      </a:bodyPr>
      <a:lstStyle>
        <a:defPPr marL="342900" marR="0" indent="-342900" algn="l" defTabSz="44958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AutoNum type="arabicPeriod"/>
          <a:tabLst>
            <a:tab pos="339725" algn="l"/>
            <a:tab pos="787400" algn="l"/>
            <a:tab pos="1236345" algn="l"/>
            <a:tab pos="1685925" algn="l"/>
            <a:tab pos="2134870" algn="l"/>
            <a:tab pos="2584450" algn="l"/>
            <a:tab pos="3030220" algn="l"/>
            <a:tab pos="3479800" algn="l"/>
            <a:tab pos="3928745" algn="l"/>
            <a:tab pos="4378325" algn="l"/>
            <a:tab pos="4829175" algn="l"/>
            <a:tab pos="5278120" algn="l"/>
            <a:tab pos="5727700" algn="l"/>
            <a:tab pos="6176645" algn="l"/>
            <a:tab pos="6626225" algn="l"/>
            <a:tab pos="7075170" algn="l"/>
            <a:tab pos="7526020" algn="l"/>
            <a:tab pos="7975600" algn="l"/>
            <a:tab pos="8424545" algn="l"/>
            <a:tab pos="8874125" algn="l"/>
            <a:tab pos="9323070" algn="l"/>
          </a:tabLst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89982" tIns="46790" rIns="89982" bIns="46790" numCol="1" anchor="t" anchorCtr="0" compatLnSpc="1">
        <a:spAutoFit/>
      </a:bodyPr>
      <a:lstStyle>
        <a:defPPr marL="342900" marR="0" indent="-342900" algn="l" defTabSz="44958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AutoNum type="arabicPeriod"/>
          <a:tabLst>
            <a:tab pos="339725" algn="l"/>
            <a:tab pos="787400" algn="l"/>
            <a:tab pos="1236345" algn="l"/>
            <a:tab pos="1685925" algn="l"/>
            <a:tab pos="2134870" algn="l"/>
            <a:tab pos="2584450" algn="l"/>
            <a:tab pos="3030220" algn="l"/>
            <a:tab pos="3479800" algn="l"/>
            <a:tab pos="3928745" algn="l"/>
            <a:tab pos="4378325" algn="l"/>
            <a:tab pos="4829175" algn="l"/>
            <a:tab pos="5278120" algn="l"/>
            <a:tab pos="5727700" algn="l"/>
            <a:tab pos="6176645" algn="l"/>
            <a:tab pos="6626225" algn="l"/>
            <a:tab pos="7075170" algn="l"/>
            <a:tab pos="7526020" algn="l"/>
            <a:tab pos="7975600" algn="l"/>
            <a:tab pos="8424545" algn="l"/>
            <a:tab pos="8874125" algn="l"/>
            <a:tab pos="9323070" algn="l"/>
          </a:tabLst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1812</TotalTime>
  <Words>740</Words>
  <Application>Microsoft Office PowerPoint</Application>
  <PresentationFormat>Экран (4:3)</PresentationFormat>
  <Paragraphs>83</Paragraphs>
  <Slides>14</Slides>
  <Notes>5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Arial</vt:lpstr>
      <vt:lpstr>Calibri</vt:lpstr>
      <vt:lpstr>Cambria Math</vt:lpstr>
      <vt:lpstr>Sabon</vt:lpstr>
      <vt:lpstr>Times New Roman</vt:lpstr>
      <vt:lpstr>Wingdings</vt:lpstr>
      <vt:lpstr>Оформление по умолчанию</vt:lpstr>
      <vt:lpstr>Equation.3</vt:lpstr>
      <vt:lpstr>Equation.DSMT4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Направления фундаментальных исследований Института</dc:title>
  <dc:creator>Юлий</dc:creator>
  <cp:lastModifiedBy>Светлана Рябова</cp:lastModifiedBy>
  <cp:revision>851</cp:revision>
  <cp:lastPrinted>2019-04-11T06:03:00Z</cp:lastPrinted>
  <dcterms:created xsi:type="dcterms:W3CDTF">2009-10-07T09:59:00Z</dcterms:created>
  <dcterms:modified xsi:type="dcterms:W3CDTF">2026-05-20T07:43:30Z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65DC03154F0A4E22AD3F83019924B415_12</vt:lpwstr>
  </property>
  <property fmtid="{D5CDD505-2E9C-101B-9397-08002B2CF9AE}" pid="3" name="KSOProductBuildVer">
    <vt:lpwstr>1049-12.2.0.20326</vt:lpwstr>
  </property>
</Properties>
</file>