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.jpg" ContentType="image/jpeg"/>
  <Override PartName="/ppt/media/image5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0.jpg" ContentType="image/jpeg"/>
  <Override PartName="/ppt/media/image11.jpg" ContentType="image/jpeg"/>
  <Override PartName="/ppt/notesSlides/notesSlide9.xml" ContentType="application/vnd.openxmlformats-officedocument.presentationml.notesSlide+xml"/>
  <Override PartName="/ppt/media/image12.jpg" ContentType="image/jpeg"/>
  <Override PartName="/ppt/notesSlides/notesSlide10.xml" ContentType="application/vnd.openxmlformats-officedocument.presentationml.notesSlide+xml"/>
  <Override PartName="/ppt/media/image13.jpg" ContentType="image/jpeg"/>
  <Override PartName="/ppt/notesSlides/notesSlide11.xml" ContentType="application/vnd.openxmlformats-officedocument.presentationml.notesSlide+xml"/>
  <Override PartName="/ppt/media/image14.jpg" ContentType="image/jpeg"/>
  <Override PartName="/ppt/notesSlides/notesSlide12.xml" ContentType="application/vnd.openxmlformats-officedocument.presentationml.notesSlide+xml"/>
  <Override PartName="/ppt/media/image16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8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22" r:id="rId3"/>
    <p:sldId id="285" r:id="rId4"/>
    <p:sldId id="274" r:id="rId5"/>
    <p:sldId id="313" r:id="rId6"/>
    <p:sldId id="258" r:id="rId7"/>
    <p:sldId id="273" r:id="rId8"/>
    <p:sldId id="317" r:id="rId9"/>
    <p:sldId id="318" r:id="rId10"/>
    <p:sldId id="295" r:id="rId11"/>
    <p:sldId id="299" r:id="rId12"/>
    <p:sldId id="315" r:id="rId13"/>
    <p:sldId id="314" r:id="rId14"/>
    <p:sldId id="302" r:id="rId15"/>
    <p:sldId id="286" r:id="rId16"/>
    <p:sldId id="272" r:id="rId17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ppy" initials="H" lastIdx="1" clrIdx="0">
    <p:extLst>
      <p:ext uri="{19B8F6BF-5375-455C-9EA6-DF929625EA0E}">
        <p15:presenceInfo xmlns:p15="http://schemas.microsoft.com/office/powerpoint/2012/main" userId="Happy" providerId="None"/>
      </p:ext>
    </p:extLst>
  </p:cmAuthor>
  <p:cmAuthor id="2" name="Дорофеев Даниил Алексеевич" initials="ДДА" lastIdx="2" clrIdx="1">
    <p:extLst>
      <p:ext uri="{19B8F6BF-5375-455C-9EA6-DF929625EA0E}">
        <p15:presenceInfo xmlns:p15="http://schemas.microsoft.com/office/powerpoint/2012/main" userId="Дорофеев Даниил Алекс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57"/>
    <a:srgbClr val="4C5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6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34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749c1634f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3749c1634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375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63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507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0033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749c1634f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3749c1634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555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921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033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208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075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bbb51046f_2_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bbbb51046f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749c1634f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3749c1634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837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749c1634f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3749c1634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954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749c1634f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3749c1634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475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61345" y="-14002"/>
            <a:ext cx="7206641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 Light"/>
              <a:buNone/>
            </a:pPr>
            <a:endParaRPr sz="1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812726" y="3355330"/>
            <a:ext cx="5518547" cy="24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2pPr>
            <a:lvl3pPr marL="1371600" lvl="2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3pPr>
            <a:lvl4pPr marL="1828800" lvl="3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4pPr>
            <a:lvl5pPr marL="2286000" lvl="4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1812726" y="2250132"/>
            <a:ext cx="551854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defRPr sz="2000"/>
            </a:lvl1pPr>
            <a:lvl2pPr marL="914400" lvl="1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2pPr>
            <a:lvl3pPr marL="1371600" lvl="2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3pPr>
            <a:lvl4pPr marL="1828800" lvl="3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4pPr>
            <a:lvl5pPr marL="2286000" lvl="4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>
            <a:spLocks noGrp="1"/>
          </p:cNvSpPr>
          <p:nvPr>
            <p:ph type="pic" idx="2"/>
          </p:nvPr>
        </p:nvSpPr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 type="tx">
  <p:cSld name="TITLE_AND_BODY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вверху">
  <p:cSld name="Заголовок — вверху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горизонтально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>
            <a:spLocks noGrp="1"/>
          </p:cNvSpPr>
          <p:nvPr>
            <p:ph type="pic" idx="2"/>
          </p:nvPr>
        </p:nvSpPr>
        <p:spPr>
          <a:xfrm>
            <a:off x="1990204" y="334863"/>
            <a:ext cx="5156895" cy="3120926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1812726" y="3542853"/>
            <a:ext cx="5518547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812726" y="4319736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475930" y="4875609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вертикально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>
            <a:spLocks noGrp="1"/>
          </p:cNvSpPr>
          <p:nvPr>
            <p:ph type="pic" idx="2"/>
          </p:nvPr>
        </p:nvSpPr>
        <p:spPr>
          <a:xfrm>
            <a:off x="4685853" y="334863"/>
            <a:ext cx="2812852" cy="4339829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645295" y="334863"/>
            <a:ext cx="2812852" cy="210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645295" y="2511474"/>
            <a:ext cx="2812852" cy="216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10" cy="11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1pPr>
            <a:lvl2pPr marL="914400" lvl="1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2pPr>
            <a:lvl3pPr marL="1371600" lvl="2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3pPr>
            <a:lvl4pPr marL="1828800" lvl="3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4pPr>
            <a:lvl5pPr marL="2286000" lvl="4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>
            <a:spLocks noGrp="1"/>
          </p:cNvSpPr>
          <p:nvPr>
            <p:ph type="pic" idx="2"/>
          </p:nvPr>
        </p:nvSpPr>
        <p:spPr>
          <a:xfrm>
            <a:off x="4685853" y="1372939"/>
            <a:ext cx="2812852" cy="3315147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10" cy="11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2812852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2984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•"/>
              <a:defRPr sz="1400"/>
            </a:lvl2pPr>
            <a:lvl3pPr marL="1371600" lvl="2" indent="-2984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•"/>
              <a:defRPr sz="1400"/>
            </a:lvl3pPr>
            <a:lvl4pPr marL="1828800" lvl="3" indent="-2984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•"/>
              <a:defRPr sz="1400"/>
            </a:lvl4pPr>
            <a:lvl5pPr marL="2286000" lvl="4" indent="-2984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Char char="•"/>
              <a:defRPr sz="1400"/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645295" y="669726"/>
            <a:ext cx="5853410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1pPr>
            <a:lvl2pPr marL="914400" lvl="1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2pPr>
            <a:lvl3pPr marL="1371600" lvl="2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3pPr>
            <a:lvl4pPr marL="1828800" lvl="3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4pPr>
            <a:lvl5pPr marL="2286000" lvl="4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3 шт.">
  <p:cSld name="Фото — 3 шт.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4685853" y="2685603"/>
            <a:ext cx="2812852" cy="198908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0"/>
          <p:cNvSpPr>
            <a:spLocks noGrp="1"/>
          </p:cNvSpPr>
          <p:nvPr>
            <p:ph type="pic" idx="3"/>
          </p:nvPr>
        </p:nvSpPr>
        <p:spPr>
          <a:xfrm>
            <a:off x="4689132" y="468808"/>
            <a:ext cx="2812852" cy="1989088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>
            <a:spLocks noGrp="1"/>
          </p:cNvSpPr>
          <p:nvPr>
            <p:ph type="pic" idx="4"/>
          </p:nvPr>
        </p:nvSpPr>
        <p:spPr>
          <a:xfrm>
            <a:off x="1645295" y="468808"/>
            <a:ext cx="2812852" cy="4205883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10" cy="11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4"/>
          <p:cNvCxnSpPr/>
          <p:nvPr/>
        </p:nvCxnSpPr>
        <p:spPr>
          <a:xfrm rot="10800000">
            <a:off x="3888879" y="601562"/>
            <a:ext cx="0" cy="1041506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7" name="Google Shape;57;p14"/>
          <p:cNvSpPr txBox="1"/>
          <p:nvPr/>
        </p:nvSpPr>
        <p:spPr>
          <a:xfrm>
            <a:off x="2371876" y="1226931"/>
            <a:ext cx="6649573" cy="188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algn="just" eaLnBrk="1" hangingPunct="1">
              <a:buClr>
                <a:srgbClr val="253957"/>
              </a:buClr>
              <a:buSzPts val="2600"/>
            </a:pPr>
            <a:r>
              <a:rPr lang="ru-RU" altLang="ru-RU" sz="2800" b="1" dirty="0">
                <a:solidFill>
                  <a:srgbClr val="253957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Статистические свойства нетеплового гектометрового континуум излучения на основе семи лет спутниковых наблюдений</a:t>
            </a:r>
            <a:endParaRPr lang="ru-RU" altLang="ru-RU" sz="2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endParaRPr lang="ru-RU" sz="19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371877" y="4426749"/>
            <a:ext cx="3541200" cy="22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100"/>
              <a:buFont typeface="Arial Narrow"/>
              <a:buNone/>
            </a:pPr>
            <a:r>
              <a:rPr lang="ru" sz="11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Коломна</a:t>
            </a:r>
            <a:r>
              <a:rPr lang="ru" sz="11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, 2026</a:t>
            </a:r>
            <a:endParaRPr sz="11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58;p14">
            <a:extLst>
              <a:ext uri="{FF2B5EF4-FFF2-40B4-BE49-F238E27FC236}">
                <a16:creationId xmlns:a16="http://schemas.microsoft.com/office/drawing/2014/main" id="{679767E6-E104-4530-8BE7-B2F8A9C636F1}"/>
              </a:ext>
            </a:extLst>
          </p:cNvPr>
          <p:cNvSpPr txBox="1"/>
          <p:nvPr/>
        </p:nvSpPr>
        <p:spPr>
          <a:xfrm>
            <a:off x="2371877" y="3054285"/>
            <a:ext cx="6252900" cy="13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0" i="0" u="sng" strike="noStrike" dirty="0">
                <a:solidFill>
                  <a:srgbClr val="253957"/>
                </a:solidFill>
                <a:effectLst/>
                <a:latin typeface="Arial Narrow" panose="020B0606020202030204" pitchFamily="34" charset="0"/>
              </a:rPr>
              <a:t>Дорофеев Д. А.</a:t>
            </a:r>
            <a:r>
              <a:rPr lang="ru" sz="1600" u="sng" baseline="300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1,2</a:t>
            </a:r>
            <a:r>
              <a:rPr lang="ru-RU" sz="1600" b="0" i="0" u="none" strike="noStrike" dirty="0">
                <a:solidFill>
                  <a:srgbClr val="253957"/>
                </a:solidFill>
                <a:effectLst/>
                <a:latin typeface="Arial Narrow" panose="020B0606020202030204" pitchFamily="34" charset="0"/>
              </a:rPr>
              <a:t>, Чернышов А. А.</a:t>
            </a:r>
            <a:r>
              <a:rPr lang="ru" sz="1600" baseline="300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ru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r>
              <a:rPr lang="en-US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Могилевский М. М.</a:t>
            </a:r>
            <a:r>
              <a:rPr lang="ru" sz="1600" baseline="300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ru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r>
              <a:rPr lang="en-US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Чугунин Д. В.</a:t>
            </a:r>
            <a:r>
              <a:rPr lang="ru" sz="1600" baseline="300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ru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600" b="0" i="1" baseline="30000" dirty="0">
              <a:solidFill>
                <a:srgbClr val="253957"/>
              </a:solidFill>
              <a:effectLst/>
              <a:latin typeface="Arial Narrow" panose="020B0606020202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0" i="1" baseline="30000" dirty="0">
                <a:solidFill>
                  <a:srgbClr val="253957"/>
                </a:solidFill>
                <a:effectLst/>
                <a:latin typeface="Arial Narrow" panose="020B0606020202030204" pitchFamily="34" charset="0"/>
              </a:rPr>
              <a:t>1</a:t>
            </a:r>
            <a:r>
              <a:rPr lang="ru-RU" sz="1600" b="0" i="1" dirty="0">
                <a:solidFill>
                  <a:srgbClr val="253957"/>
                </a:solidFill>
                <a:effectLst/>
                <a:latin typeface="Arial Narrow" panose="020B0606020202030204" pitchFamily="34" charset="0"/>
              </a:rPr>
              <a:t>ИКИ РАН, г. Москва, Россия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i="1" baseline="30000" dirty="0">
                <a:solidFill>
                  <a:srgbClr val="253957"/>
                </a:solidFill>
                <a:latin typeface="Arial Narrow" panose="020B0606020202030204" pitchFamily="34" charset="0"/>
              </a:rPr>
              <a:t>2</a:t>
            </a:r>
            <a:r>
              <a:rPr lang="ru-RU" sz="1600" i="1" dirty="0">
                <a:solidFill>
                  <a:srgbClr val="253957"/>
                </a:solidFill>
                <a:latin typeface="Arial Narrow" panose="020B0606020202030204" pitchFamily="34" charset="0"/>
              </a:rPr>
              <a:t>НИУ ВШЭ, г. Москва, Россия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450398" y="570111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/>
          <p:nvPr/>
        </p:nvSpPr>
        <p:spPr>
          <a:xfrm>
            <a:off x="450398" y="570111"/>
            <a:ext cx="6893081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dirty="0">
                <a:solidFill>
                  <a:srgbClr val="253957"/>
                </a:solidFill>
                <a:latin typeface="Arial Narrow"/>
                <a:sym typeface="Arial Narrow"/>
              </a:rPr>
              <a:t>Распределение по магнитному местному времени</a:t>
            </a:r>
            <a:endParaRPr lang="ru-RU"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687F8-5E87-4C7D-BC4D-7420D8DECE0E}"/>
              </a:ext>
            </a:extLst>
          </p:cNvPr>
          <p:cNvSpPr txBox="1"/>
          <p:nvPr/>
        </p:nvSpPr>
        <p:spPr>
          <a:xfrm>
            <a:off x="5454754" y="965345"/>
            <a:ext cx="3597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Гектометровый континуум наблюдается в основном в ночное и утреннее время со смещением на времена порядка одного-двух часов относительно заката и восхода.</a:t>
            </a:r>
          </a:p>
          <a:p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r>
              <a:rPr lang="ru-RU" alt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Данное явление может быть связано с наличием солнечного излучения, приводящим к ионизации ионосферы, и последующим заполнением/опустошением </a:t>
            </a:r>
            <a:r>
              <a:rPr lang="ru-RU" altLang="ru-RU" sz="1600" dirty="0" err="1">
                <a:solidFill>
                  <a:srgbClr val="253957"/>
                </a:solidFill>
                <a:latin typeface="Arial Narrow" panose="020B0606020202030204" pitchFamily="34" charset="0"/>
              </a:rPr>
              <a:t>магнитосиловых</a:t>
            </a:r>
            <a:r>
              <a:rPr lang="ru-RU" alt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 трубок.</a:t>
            </a:r>
          </a:p>
          <a:p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Из нижней панели видно, что вечерние случаи наблюдаются в основном летом и осенью.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7ABDEA-5E14-42C7-A260-8C32332A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0" y="1019942"/>
            <a:ext cx="5178104" cy="3383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725BF8-017D-4C0C-95AD-3B64EE3A865A}"/>
              </a:ext>
            </a:extLst>
          </p:cNvPr>
          <p:cNvSpPr txBox="1"/>
          <p:nvPr/>
        </p:nvSpPr>
        <p:spPr>
          <a:xfrm>
            <a:off x="374650" y="4637595"/>
            <a:ext cx="850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253957"/>
                </a:solidFill>
                <a:latin typeface="Arial Narrow" panose="020B0606020202030204" pitchFamily="34" charset="0"/>
              </a:rPr>
              <a:t>Dorofeev</a:t>
            </a:r>
            <a:r>
              <a:rPr lang="en-US" sz="1100" dirty="0">
                <a:solidFill>
                  <a:srgbClr val="253957"/>
                </a:solidFill>
                <a:latin typeface="Arial Narrow" panose="020B0606020202030204" pitchFamily="34" charset="0"/>
              </a:rPr>
              <a:t> D.A., </a:t>
            </a:r>
            <a:r>
              <a:rPr lang="en-US" sz="1100" dirty="0" err="1">
                <a:solidFill>
                  <a:srgbClr val="253957"/>
                </a:solidFill>
                <a:latin typeface="Arial Narrow" panose="020B0606020202030204" pitchFamily="34" charset="0"/>
              </a:rPr>
              <a:t>Chernyshov</a:t>
            </a:r>
            <a:r>
              <a:rPr lang="en-US" sz="1100" dirty="0">
                <a:solidFill>
                  <a:srgbClr val="253957"/>
                </a:solidFill>
                <a:latin typeface="Arial Narrow" panose="020B0606020202030204" pitchFamily="34" charset="0"/>
              </a:rPr>
              <a:t> A.A., </a:t>
            </a:r>
            <a:r>
              <a:rPr lang="en-US" sz="1100" dirty="0" err="1">
                <a:solidFill>
                  <a:srgbClr val="253957"/>
                </a:solidFill>
                <a:latin typeface="Arial Narrow" panose="020B0606020202030204" pitchFamily="34" charset="0"/>
              </a:rPr>
              <a:t>Mogilevsky</a:t>
            </a:r>
            <a:r>
              <a:rPr lang="en-US" sz="1100" dirty="0">
                <a:solidFill>
                  <a:srgbClr val="253957"/>
                </a:solidFill>
                <a:latin typeface="Arial Narrow" panose="020B0606020202030204" pitchFamily="34" charset="0"/>
              </a:rPr>
              <a:t> M.M., </a:t>
            </a:r>
            <a:r>
              <a:rPr lang="en-US" sz="1100" dirty="0" err="1">
                <a:solidFill>
                  <a:srgbClr val="253957"/>
                </a:solidFill>
                <a:latin typeface="Arial Narrow" panose="020B0606020202030204" pitchFamily="34" charset="0"/>
              </a:rPr>
              <a:t>Chugunin</a:t>
            </a:r>
            <a:r>
              <a:rPr lang="en-US" sz="1100" dirty="0">
                <a:solidFill>
                  <a:srgbClr val="253957"/>
                </a:solidFill>
                <a:latin typeface="Arial Narrow" panose="020B0606020202030204" pitchFamily="34" charset="0"/>
              </a:rPr>
              <a:t> D.V. (2025). </a:t>
            </a:r>
            <a:r>
              <a:rPr lang="en-US" sz="1100" dirty="0" err="1">
                <a:solidFill>
                  <a:srgbClr val="253957"/>
                </a:solidFill>
                <a:latin typeface="Arial Narrow" panose="020B0606020202030204" pitchFamily="34" charset="0"/>
              </a:rPr>
              <a:t>Hectometric</a:t>
            </a:r>
            <a:r>
              <a:rPr lang="en-US" sz="1100" dirty="0">
                <a:solidFill>
                  <a:srgbClr val="253957"/>
                </a:solidFill>
                <a:latin typeface="Arial Narrow" panose="020B0606020202030204" pitchFamily="34" charset="0"/>
              </a:rPr>
              <a:t> Continuum Radiation Observations on Different Temporal Scales in Near‐Earth Space. JGR: Space Physics. 130. DOI:10.1029/2025JA033900</a:t>
            </a:r>
            <a:r>
              <a:rPr lang="en-US" sz="1100" dirty="0">
                <a:latin typeface="Arial Narrow" panose="020B0606020202030204" pitchFamily="34" charset="0"/>
              </a:rPr>
              <a:t>. </a:t>
            </a:r>
            <a:endParaRPr lang="ru-RU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2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28"/>
          <p:cNvCxnSpPr/>
          <p:nvPr/>
        </p:nvCxnSpPr>
        <p:spPr>
          <a:xfrm>
            <a:off x="391300" y="627261"/>
            <a:ext cx="806490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07486A-7C64-4299-B214-F2575DA5A37C}"/>
              </a:ext>
            </a:extLst>
          </p:cNvPr>
          <p:cNvSpPr txBox="1"/>
          <p:nvPr/>
        </p:nvSpPr>
        <p:spPr>
          <a:xfrm>
            <a:off x="391299" y="625947"/>
            <a:ext cx="7941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dirty="0">
                <a:solidFill>
                  <a:srgbClr val="253957"/>
                </a:solidFill>
                <a:latin typeface="Arial Narrow"/>
                <a:sym typeface="Arial Narrow"/>
              </a:rPr>
              <a:t>Схематичное объяснение временного сдвига</a:t>
            </a:r>
            <a:endParaRPr lang="ru-RU"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29002F-3A7A-4816-A60A-A463322D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9" y="1118389"/>
            <a:ext cx="3525538" cy="23902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5C186-054B-4640-BFBC-C92316DE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663" y="1153474"/>
            <a:ext cx="3205291" cy="2308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EC860E-4167-4117-B109-98BBADB3F7E1}"/>
              </a:ext>
            </a:extLst>
          </p:cNvPr>
          <p:cNvSpPr txBox="1"/>
          <p:nvPr/>
        </p:nvSpPr>
        <p:spPr>
          <a:xfrm>
            <a:off x="688511" y="3543712"/>
            <a:ext cx="7470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53957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Во время восхода Солнца меняется угол падения лучей, вследствие чего постепенно растёт интенсивность солнечного излучения, которое ионизирует атомы, находящиеся в нижних слоях ионосферы. Ионизированный частицы начинают двигаться по магнитной силовой трубке до примерных высот источника гектометрового континуума, где в результате насыщения источника заряженными частицами останавливается генерация ГМК.</a:t>
            </a:r>
            <a:endParaRPr lang="ru-RU" sz="1200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1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450398" y="478257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/>
          <p:nvPr/>
        </p:nvSpPr>
        <p:spPr>
          <a:xfrm>
            <a:off x="450398" y="478257"/>
            <a:ext cx="6893081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dirty="0">
                <a:solidFill>
                  <a:srgbClr val="253957"/>
                </a:solidFill>
                <a:latin typeface="Arial Narrow"/>
                <a:sym typeface="Arial Narrow"/>
              </a:rPr>
              <a:t>Годовые и сезонные зависимости</a:t>
            </a:r>
            <a:endParaRPr lang="ru-RU"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1A71D-312C-474A-B7D6-A89B7EC26BF4}"/>
              </a:ext>
            </a:extLst>
          </p:cNvPr>
          <p:cNvSpPr txBox="1"/>
          <p:nvPr/>
        </p:nvSpPr>
        <p:spPr>
          <a:xfrm>
            <a:off x="4572000" y="1185281"/>
            <a:ext cx="4400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253957"/>
                </a:solidFill>
                <a:latin typeface="Arial Narrow" panose="020B0606020202030204" pitchFamily="34" charset="0"/>
              </a:rPr>
              <a:t>Наибольшее число случаев регистрируется в середине года, примерно с мая по сентябрь, также есть отдельные пики в январе и декабре, месяцы осеннего и весеннего соответствуют минимуму событий.  Данная корреляция противоположна сезонному ходу геомагнитных возмущений.</a:t>
            </a:r>
          </a:p>
          <a:p>
            <a:endParaRPr lang="ru-RU" sz="18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r>
              <a:rPr lang="ru-RU" sz="1800" dirty="0">
                <a:solidFill>
                  <a:srgbClr val="253957"/>
                </a:solidFill>
                <a:latin typeface="Arial Narrow" panose="020B0606020202030204" pitchFamily="34" charset="0"/>
              </a:rPr>
              <a:t>Из нижней панели так же видно, что основная часть вечерних случаев наблюдается летом и осенью.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B0F85F-137D-4849-ACFC-FC07518A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62" y="905583"/>
            <a:ext cx="4291881" cy="37596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865F27-D552-4FE5-8DC8-DD9DC025BCE9}"/>
              </a:ext>
            </a:extLst>
          </p:cNvPr>
          <p:cNvSpPr txBox="1"/>
          <p:nvPr/>
        </p:nvSpPr>
        <p:spPr>
          <a:xfrm>
            <a:off x="190962" y="4604299"/>
            <a:ext cx="455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Число случаев наблюдения ГМК в зависимости от месяца</a:t>
            </a:r>
          </a:p>
        </p:txBody>
      </p:sp>
    </p:spTree>
    <p:extLst>
      <p:ext uri="{BB962C8B-B14F-4D97-AF65-F5344CB8AC3E}">
        <p14:creationId xmlns:p14="http://schemas.microsoft.com/office/powerpoint/2010/main" val="103043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450399" y="830461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/>
          <p:nvPr/>
        </p:nvSpPr>
        <p:spPr>
          <a:xfrm>
            <a:off x="450398" y="830461"/>
            <a:ext cx="6893081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dirty="0">
                <a:solidFill>
                  <a:srgbClr val="253957"/>
                </a:solidFill>
                <a:latin typeface="Arial Narrow"/>
                <a:sym typeface="Arial Narrow"/>
              </a:rPr>
              <a:t>Годовые зависимости</a:t>
            </a:r>
            <a:endParaRPr lang="ru-RU"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F8EB7-CB62-430A-86A1-22D24405851D}"/>
              </a:ext>
            </a:extLst>
          </p:cNvPr>
          <p:cNvSpPr txBox="1"/>
          <p:nvPr/>
        </p:nvSpPr>
        <p:spPr>
          <a:xfrm>
            <a:off x="4040506" y="4714481"/>
            <a:ext cx="478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Случаи наблюдения ГМК в зависимости от даты и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MLT</a:t>
            </a:r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DF95F0-8911-4A83-B954-922ED8AA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81" y="1369927"/>
            <a:ext cx="5417820" cy="330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64E36-D84E-4628-88D9-187E2D3B1725}"/>
              </a:ext>
            </a:extLst>
          </p:cNvPr>
          <p:cNvSpPr txBox="1"/>
          <p:nvPr/>
        </p:nvSpPr>
        <p:spPr>
          <a:xfrm>
            <a:off x="450398" y="1369927"/>
            <a:ext cx="34975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На данном рисунке с 2017 по 2022 год можно выделить 4 основных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“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скопления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”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 случаев наблюдения ГМК, что демонстрирует изменчивость орбиты спутника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ERG (Arase).</a:t>
            </a:r>
          </a:p>
          <a:p>
            <a:endParaRPr lang="en-US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Также большинство вечерних случаев наблюдается во второй половине 2019 года, что тоже может быть связано с особенностями орбиты.</a:t>
            </a:r>
          </a:p>
          <a:p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После середины 2022 года ГМК перестаёт регистрироваться вовсе.</a:t>
            </a:r>
          </a:p>
        </p:txBody>
      </p:sp>
    </p:spTree>
    <p:extLst>
      <p:ext uri="{BB962C8B-B14F-4D97-AF65-F5344CB8AC3E}">
        <p14:creationId xmlns:p14="http://schemas.microsoft.com/office/powerpoint/2010/main" val="208608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450398" y="608211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/>
          <p:nvPr/>
        </p:nvSpPr>
        <p:spPr>
          <a:xfrm>
            <a:off x="450398" y="643066"/>
            <a:ext cx="6893081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dirty="0">
                <a:solidFill>
                  <a:srgbClr val="253957"/>
                </a:solidFill>
                <a:latin typeface="Arial Narrow"/>
                <a:sym typeface="Arial Narrow"/>
              </a:rPr>
              <a:t>Зависимость от солнечного цикла</a:t>
            </a:r>
            <a:endParaRPr lang="ru-RU"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B33C5-933F-4BE1-8F34-57EA456C97DB}"/>
              </a:ext>
            </a:extLst>
          </p:cNvPr>
          <p:cNvSpPr txBox="1"/>
          <p:nvPr/>
        </p:nvSpPr>
        <p:spPr>
          <a:xfrm>
            <a:off x="6426421" y="1405693"/>
            <a:ext cx="251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На верхней панели точками отмечены количества случаев регистрации ГМК за каждый месяц.</a:t>
            </a:r>
          </a:p>
          <a:p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На нижних графиках представлены зависимости различных солнечных параметров –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F10.7,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Число Вольфа, мощность излучения </a:t>
            </a:r>
            <a:r>
              <a:rPr lang="ru-RU" sz="1600" dirty="0" err="1">
                <a:solidFill>
                  <a:srgbClr val="253957"/>
                </a:solidFill>
                <a:latin typeface="Arial Narrow" panose="020B0606020202030204" pitchFamily="34" charset="0"/>
              </a:rPr>
              <a:t>Лайман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-альфа на единицу площади.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C4272-1AB4-4F84-806C-65A6AA4DB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9" y="1139866"/>
            <a:ext cx="6223441" cy="3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0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/>
        </p:nvSpPr>
        <p:spPr>
          <a:xfrm>
            <a:off x="449529" y="850605"/>
            <a:ext cx="8064900" cy="52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i="0" u="none" strike="noStrike" cap="none" dirty="0">
                <a:solidFill>
                  <a:srgbClr val="253957"/>
                </a:solidFill>
                <a:latin typeface="Arial Narrow"/>
                <a:sym typeface="Arial Narrow"/>
              </a:rPr>
              <a:t>Выводы:</a:t>
            </a:r>
            <a:endParaRPr sz="500" b="0" i="0" u="none" strike="noStrike" cap="none" dirty="0">
              <a:solidFill>
                <a:srgbClr val="2539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8"/>
          <p:cNvCxnSpPr/>
          <p:nvPr/>
        </p:nvCxnSpPr>
        <p:spPr>
          <a:xfrm>
            <a:off x="450399" y="830461"/>
            <a:ext cx="806490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DDF33EF-B0FD-4695-9A69-973DC6C9E7D8}"/>
              </a:ext>
            </a:extLst>
          </p:cNvPr>
          <p:cNvSpPr txBox="1"/>
          <p:nvPr/>
        </p:nvSpPr>
        <p:spPr>
          <a:xfrm>
            <a:off x="405518" y="1307021"/>
            <a:ext cx="83329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Расширена статистика случаев регистрации гектометрового континуума до семилетнего периода;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Обнаружен и объяснён асимметричный временной сдвиг на 1-3 часа в генерации гектометрового континуума относительно линии терминатора;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Установлена сезонная зависимость генерации гектометрового континуума;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Обнаружено, что с ростом солнечной активности, гектометровый континуум перестаёт наблюдаться.</a:t>
            </a:r>
            <a:endParaRPr lang="ru-RU" altLang="ru-RU" sz="2000" kern="0" dirty="0">
              <a:solidFill>
                <a:srgbClr val="253957"/>
              </a:solidFill>
              <a:latin typeface="Arial Narrow" panose="020B0606020202030204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49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/>
        </p:nvSpPr>
        <p:spPr>
          <a:xfrm>
            <a:off x="2067900" y="2279250"/>
            <a:ext cx="500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" sz="2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Спасибо за внимание!</a:t>
            </a:r>
            <a:endParaRPr sz="26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450399" y="830461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" name="object 2">
            <a:extLst>
              <a:ext uri="{FF2B5EF4-FFF2-40B4-BE49-F238E27FC236}">
                <a16:creationId xmlns:a16="http://schemas.microsoft.com/office/drawing/2014/main" id="{C27E90B2-E7EF-4430-92B8-751BA80C29FB}"/>
              </a:ext>
            </a:extLst>
          </p:cNvPr>
          <p:cNvSpPr/>
          <p:nvPr/>
        </p:nvSpPr>
        <p:spPr>
          <a:xfrm>
            <a:off x="365759" y="2423160"/>
            <a:ext cx="2140458" cy="2070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C0DDB8E-548B-4349-8CAA-B55E612E9C7A}"/>
              </a:ext>
            </a:extLst>
          </p:cNvPr>
          <p:cNvSpPr/>
          <p:nvPr/>
        </p:nvSpPr>
        <p:spPr>
          <a:xfrm>
            <a:off x="3126485" y="2348483"/>
            <a:ext cx="3160776" cy="2425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03FF722-EC36-41F1-8A70-F21EA98BC5E6}"/>
              </a:ext>
            </a:extLst>
          </p:cNvPr>
          <p:cNvSpPr/>
          <p:nvPr/>
        </p:nvSpPr>
        <p:spPr>
          <a:xfrm>
            <a:off x="2430398" y="1375028"/>
            <a:ext cx="393953" cy="125349"/>
          </a:xfrm>
          <a:custGeom>
            <a:avLst/>
            <a:gdLst/>
            <a:ahLst/>
            <a:cxnLst/>
            <a:rect l="l" t="t" r="r" b="b"/>
            <a:pathLst>
              <a:path w="393953" h="125349">
                <a:moveTo>
                  <a:pt x="64262" y="51562"/>
                </a:moveTo>
                <a:lnTo>
                  <a:pt x="0" y="107442"/>
                </a:lnTo>
                <a:lnTo>
                  <a:pt x="83312" y="125349"/>
                </a:lnTo>
                <a:lnTo>
                  <a:pt x="76196" y="97790"/>
                </a:lnTo>
                <a:lnTo>
                  <a:pt x="63118" y="97790"/>
                </a:lnTo>
                <a:lnTo>
                  <a:pt x="59943" y="85471"/>
                </a:lnTo>
                <a:lnTo>
                  <a:pt x="72199" y="82304"/>
                </a:lnTo>
                <a:lnTo>
                  <a:pt x="64262" y="51562"/>
                </a:lnTo>
                <a:close/>
              </a:path>
              <a:path w="393953" h="125349">
                <a:moveTo>
                  <a:pt x="72199" y="82304"/>
                </a:moveTo>
                <a:lnTo>
                  <a:pt x="59943" y="85471"/>
                </a:lnTo>
                <a:lnTo>
                  <a:pt x="63118" y="97790"/>
                </a:lnTo>
                <a:lnTo>
                  <a:pt x="75378" y="94618"/>
                </a:lnTo>
                <a:lnTo>
                  <a:pt x="72199" y="82304"/>
                </a:lnTo>
                <a:close/>
              </a:path>
              <a:path w="393953" h="125349">
                <a:moveTo>
                  <a:pt x="75378" y="94618"/>
                </a:moveTo>
                <a:lnTo>
                  <a:pt x="63118" y="97790"/>
                </a:lnTo>
                <a:lnTo>
                  <a:pt x="76196" y="97790"/>
                </a:lnTo>
                <a:lnTo>
                  <a:pt x="75378" y="94618"/>
                </a:lnTo>
                <a:close/>
              </a:path>
              <a:path w="393953" h="125349">
                <a:moveTo>
                  <a:pt x="390778" y="0"/>
                </a:moveTo>
                <a:lnTo>
                  <a:pt x="72199" y="82304"/>
                </a:lnTo>
                <a:lnTo>
                  <a:pt x="75378" y="94618"/>
                </a:lnTo>
                <a:lnTo>
                  <a:pt x="393953" y="12192"/>
                </a:lnTo>
                <a:lnTo>
                  <a:pt x="390778" y="0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23A8133F-9F62-4245-9078-898BE75F41BE}"/>
              </a:ext>
            </a:extLst>
          </p:cNvPr>
          <p:cNvSpPr txBox="1"/>
          <p:nvPr/>
        </p:nvSpPr>
        <p:spPr>
          <a:xfrm>
            <a:off x="757553" y="1597025"/>
            <a:ext cx="140144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96C0C30-368E-41BE-AAB2-AB30196E61EC}"/>
              </a:ext>
            </a:extLst>
          </p:cNvPr>
          <p:cNvSpPr txBox="1"/>
          <p:nvPr/>
        </p:nvSpPr>
        <p:spPr>
          <a:xfrm>
            <a:off x="264413" y="4581652"/>
            <a:ext cx="2496185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243956"/>
                </a:solidFill>
                <a:latin typeface="Arial Narrow"/>
                <a:cs typeface="Arial Narrow"/>
              </a:rPr>
              <a:t>Ди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а</a:t>
            </a:r>
            <a:r>
              <a:rPr sz="1400" spc="0" dirty="0">
                <a:solidFill>
                  <a:srgbClr val="243956"/>
                </a:solidFill>
                <a:latin typeface="Arial Narrow"/>
                <a:cs typeface="Arial Narrow"/>
              </a:rPr>
              <a:t>гра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м</a:t>
            </a:r>
            <a:r>
              <a:rPr sz="1400" spc="0" dirty="0">
                <a:solidFill>
                  <a:srgbClr val="243956"/>
                </a:solidFill>
                <a:latin typeface="Arial Narrow"/>
                <a:cs typeface="Arial Narrow"/>
              </a:rPr>
              <a:t>ма</a:t>
            </a:r>
            <a:r>
              <a:rPr sz="1400" spc="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0" dirty="0">
                <a:solidFill>
                  <a:srgbClr val="243956"/>
                </a:solidFill>
                <a:latin typeface="Arial Narrow"/>
                <a:cs typeface="Arial Narrow"/>
              </a:rPr>
              <a:t>из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л</a:t>
            </a:r>
            <a:r>
              <a:rPr sz="1400" spc="0" dirty="0">
                <a:solidFill>
                  <a:srgbClr val="243956"/>
                </a:solidFill>
                <a:latin typeface="Arial Narrow"/>
                <a:cs typeface="Arial Narrow"/>
              </a:rPr>
              <a:t>учения</a:t>
            </a:r>
            <a:r>
              <a:rPr sz="1400" spc="1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0" dirty="0">
                <a:solidFill>
                  <a:srgbClr val="243956"/>
                </a:solidFill>
                <a:latin typeface="Arial Narrow"/>
                <a:cs typeface="Arial Narrow"/>
              </a:rPr>
              <a:t>А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К</a:t>
            </a:r>
            <a:r>
              <a:rPr sz="1400" spc="0" dirty="0">
                <a:solidFill>
                  <a:srgbClr val="243956"/>
                </a:solidFill>
                <a:latin typeface="Arial Narrow"/>
                <a:cs typeface="Arial Narrow"/>
              </a:rPr>
              <a:t>Р соглас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н</a:t>
            </a:r>
            <a:r>
              <a:rPr sz="1400" spc="0" dirty="0">
                <a:solidFill>
                  <a:srgbClr val="243956"/>
                </a:solidFill>
                <a:latin typeface="Arial Narrow"/>
                <a:cs typeface="Arial Narrow"/>
              </a:rPr>
              <a:t>о</a:t>
            </a:r>
            <a:endParaRPr sz="1400">
              <a:latin typeface="Arial Narrow"/>
              <a:cs typeface="Arial Narrow"/>
            </a:endParaRPr>
          </a:p>
          <a:p>
            <a:pPr marR="635" algn="ctr">
              <a:lnSpc>
                <a:spcPct val="100000"/>
              </a:lnSpc>
            </a:pP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меха</a:t>
            </a:r>
            <a:r>
              <a:rPr sz="1400" spc="-20" dirty="0">
                <a:solidFill>
                  <a:srgbClr val="243956"/>
                </a:solidFill>
                <a:latin typeface="Arial Narrow"/>
                <a:cs typeface="Arial Narrow"/>
              </a:rPr>
              <a:t>н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изму</a:t>
            </a:r>
            <a:r>
              <a:rPr sz="1400" spc="1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(Wu</a:t>
            </a:r>
            <a:r>
              <a:rPr sz="1400" spc="1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and</a:t>
            </a:r>
            <a:r>
              <a:rPr sz="1400" spc="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Le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e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,</a:t>
            </a:r>
            <a:r>
              <a:rPr sz="1400" spc="1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19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7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9).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0C5415C-92D2-4B12-BDB6-C036A7DF2AED}"/>
              </a:ext>
            </a:extLst>
          </p:cNvPr>
          <p:cNvSpPr/>
          <p:nvPr/>
        </p:nvSpPr>
        <p:spPr>
          <a:xfrm>
            <a:off x="4526407" y="1380871"/>
            <a:ext cx="76072" cy="291211"/>
          </a:xfrm>
          <a:custGeom>
            <a:avLst/>
            <a:gdLst/>
            <a:ahLst/>
            <a:cxnLst/>
            <a:rect l="l" t="t" r="r" b="b"/>
            <a:pathLst>
              <a:path w="76072" h="291211">
                <a:moveTo>
                  <a:pt x="0" y="213740"/>
                </a:moveTo>
                <a:lnTo>
                  <a:pt x="35305" y="291211"/>
                </a:lnTo>
                <a:lnTo>
                  <a:pt x="69833" y="227964"/>
                </a:lnTo>
                <a:lnTo>
                  <a:pt x="43941" y="227964"/>
                </a:lnTo>
                <a:lnTo>
                  <a:pt x="31241" y="227583"/>
                </a:lnTo>
                <a:lnTo>
                  <a:pt x="31701" y="214905"/>
                </a:lnTo>
                <a:lnTo>
                  <a:pt x="0" y="213740"/>
                </a:lnTo>
                <a:close/>
              </a:path>
              <a:path w="76072" h="291211">
                <a:moveTo>
                  <a:pt x="31701" y="214905"/>
                </a:moveTo>
                <a:lnTo>
                  <a:pt x="31241" y="227583"/>
                </a:lnTo>
                <a:lnTo>
                  <a:pt x="43941" y="227964"/>
                </a:lnTo>
                <a:lnTo>
                  <a:pt x="44399" y="215371"/>
                </a:lnTo>
                <a:lnTo>
                  <a:pt x="31701" y="214905"/>
                </a:lnTo>
                <a:close/>
              </a:path>
              <a:path w="76072" h="291211">
                <a:moveTo>
                  <a:pt x="44399" y="215371"/>
                </a:moveTo>
                <a:lnTo>
                  <a:pt x="43941" y="227964"/>
                </a:lnTo>
                <a:lnTo>
                  <a:pt x="69833" y="227964"/>
                </a:lnTo>
                <a:lnTo>
                  <a:pt x="76072" y="216534"/>
                </a:lnTo>
                <a:lnTo>
                  <a:pt x="44399" y="215371"/>
                </a:lnTo>
                <a:close/>
              </a:path>
              <a:path w="76072" h="291211">
                <a:moveTo>
                  <a:pt x="39496" y="0"/>
                </a:moveTo>
                <a:lnTo>
                  <a:pt x="31701" y="214905"/>
                </a:lnTo>
                <a:lnTo>
                  <a:pt x="44399" y="215371"/>
                </a:lnTo>
                <a:lnTo>
                  <a:pt x="52196" y="507"/>
                </a:lnTo>
                <a:lnTo>
                  <a:pt x="39496" y="0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36F66954-6B71-4F7F-9A25-4213CEB8D830}"/>
              </a:ext>
            </a:extLst>
          </p:cNvPr>
          <p:cNvSpPr txBox="1"/>
          <p:nvPr/>
        </p:nvSpPr>
        <p:spPr>
          <a:xfrm>
            <a:off x="3866641" y="4832350"/>
            <a:ext cx="1680210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(Green,</a:t>
            </a:r>
            <a:r>
              <a:rPr sz="1400" spc="1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B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o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ardsen,</a:t>
            </a:r>
            <a:r>
              <a:rPr sz="1400" spc="2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0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6).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092DF08-93E4-4FE9-BC85-A7296320FCAC}"/>
              </a:ext>
            </a:extLst>
          </p:cNvPr>
          <p:cNvSpPr/>
          <p:nvPr/>
        </p:nvSpPr>
        <p:spPr>
          <a:xfrm>
            <a:off x="6534150" y="2348483"/>
            <a:ext cx="2347722" cy="1584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5A1DDF08-50C5-4CAE-9CE2-390B23AD656C}"/>
              </a:ext>
            </a:extLst>
          </p:cNvPr>
          <p:cNvSpPr/>
          <p:nvPr/>
        </p:nvSpPr>
        <p:spPr>
          <a:xfrm>
            <a:off x="7050785" y="2021713"/>
            <a:ext cx="1314450" cy="0"/>
          </a:xfrm>
          <a:custGeom>
            <a:avLst/>
            <a:gdLst/>
            <a:ahLst/>
            <a:cxnLst/>
            <a:rect l="l" t="t" r="r" b="b"/>
            <a:pathLst>
              <a:path w="1314450">
                <a:moveTo>
                  <a:pt x="0" y="0"/>
                </a:moveTo>
                <a:lnTo>
                  <a:pt x="1314450" y="0"/>
                </a:lnTo>
              </a:path>
            </a:pathLst>
          </a:custGeom>
          <a:ln w="16509">
            <a:solidFill>
              <a:srgbClr val="2439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2D2FD473-4296-4246-88F9-876C0CAE63AF}"/>
              </a:ext>
            </a:extLst>
          </p:cNvPr>
          <p:cNvSpPr txBox="1"/>
          <p:nvPr/>
        </p:nvSpPr>
        <p:spPr>
          <a:xfrm>
            <a:off x="7255764" y="2033777"/>
            <a:ext cx="906144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243956"/>
                </a:solidFill>
                <a:latin typeface="Arial Narrow"/>
                <a:cs typeface="Arial Narrow"/>
              </a:rPr>
              <a:t>континуум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C9E81E0B-BDB5-4043-B8CB-4D0F49CDAC0D}"/>
              </a:ext>
            </a:extLst>
          </p:cNvPr>
          <p:cNvSpPr/>
          <p:nvPr/>
        </p:nvSpPr>
        <p:spPr>
          <a:xfrm>
            <a:off x="7267956" y="2265552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0" y="0"/>
                </a:moveTo>
                <a:lnTo>
                  <a:pt x="880110" y="0"/>
                </a:lnTo>
              </a:path>
            </a:pathLst>
          </a:custGeom>
          <a:ln w="16510">
            <a:solidFill>
              <a:srgbClr val="2439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557F9605-60EA-4E7A-AFCB-65652D6A8FBB}"/>
              </a:ext>
            </a:extLst>
          </p:cNvPr>
          <p:cNvSpPr/>
          <p:nvPr/>
        </p:nvSpPr>
        <p:spPr>
          <a:xfrm>
            <a:off x="6467983" y="1328038"/>
            <a:ext cx="753744" cy="329184"/>
          </a:xfrm>
          <a:custGeom>
            <a:avLst/>
            <a:gdLst/>
            <a:ahLst/>
            <a:cxnLst/>
            <a:rect l="l" t="t" r="r" b="b"/>
            <a:pathLst>
              <a:path w="753744" h="329184">
                <a:moveTo>
                  <a:pt x="681044" y="299957"/>
                </a:moveTo>
                <a:lnTo>
                  <a:pt x="668655" y="329184"/>
                </a:lnTo>
                <a:lnTo>
                  <a:pt x="753744" y="323850"/>
                </a:lnTo>
                <a:lnTo>
                  <a:pt x="737567" y="304926"/>
                </a:lnTo>
                <a:lnTo>
                  <a:pt x="692785" y="304926"/>
                </a:lnTo>
                <a:lnTo>
                  <a:pt x="681044" y="299957"/>
                </a:lnTo>
                <a:close/>
              </a:path>
              <a:path w="753744" h="329184">
                <a:moveTo>
                  <a:pt x="685997" y="288273"/>
                </a:moveTo>
                <a:lnTo>
                  <a:pt x="681044" y="299957"/>
                </a:lnTo>
                <a:lnTo>
                  <a:pt x="692785" y="304926"/>
                </a:lnTo>
                <a:lnTo>
                  <a:pt x="697738" y="293243"/>
                </a:lnTo>
                <a:lnTo>
                  <a:pt x="685997" y="288273"/>
                </a:lnTo>
                <a:close/>
              </a:path>
              <a:path w="753744" h="329184">
                <a:moveTo>
                  <a:pt x="698372" y="259080"/>
                </a:moveTo>
                <a:lnTo>
                  <a:pt x="685997" y="288273"/>
                </a:lnTo>
                <a:lnTo>
                  <a:pt x="697738" y="293243"/>
                </a:lnTo>
                <a:lnTo>
                  <a:pt x="692785" y="304926"/>
                </a:lnTo>
                <a:lnTo>
                  <a:pt x="737567" y="304926"/>
                </a:lnTo>
                <a:lnTo>
                  <a:pt x="698372" y="259080"/>
                </a:lnTo>
                <a:close/>
              </a:path>
              <a:path w="753744" h="329184">
                <a:moveTo>
                  <a:pt x="4952" y="0"/>
                </a:moveTo>
                <a:lnTo>
                  <a:pt x="0" y="11684"/>
                </a:lnTo>
                <a:lnTo>
                  <a:pt x="681044" y="299957"/>
                </a:lnTo>
                <a:lnTo>
                  <a:pt x="685997" y="288273"/>
                </a:lnTo>
                <a:lnTo>
                  <a:pt x="4952" y="0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1FF7194-80C6-4E2A-9EA4-76027BDB8B44}"/>
              </a:ext>
            </a:extLst>
          </p:cNvPr>
          <p:cNvSpPr txBox="1"/>
          <p:nvPr/>
        </p:nvSpPr>
        <p:spPr>
          <a:xfrm>
            <a:off x="6782307" y="4114800"/>
            <a:ext cx="1852295" cy="86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Гекто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м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ет</a:t>
            </a:r>
            <a:r>
              <a:rPr sz="1400" spc="-20" dirty="0">
                <a:solidFill>
                  <a:srgbClr val="243956"/>
                </a:solidFill>
                <a:latin typeface="Arial Narrow"/>
                <a:cs typeface="Arial Narrow"/>
              </a:rPr>
              <a:t>р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о</a:t>
            </a:r>
            <a:r>
              <a:rPr sz="1400" spc="-20" dirty="0">
                <a:solidFill>
                  <a:srgbClr val="243956"/>
                </a:solidFill>
                <a:latin typeface="Arial Narrow"/>
                <a:cs typeface="Arial Narrow"/>
              </a:rPr>
              <a:t>в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ый</a:t>
            </a:r>
            <a:r>
              <a:rPr sz="1400" spc="1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конти</a:t>
            </a:r>
            <a:r>
              <a:rPr sz="1400" spc="-20" dirty="0">
                <a:solidFill>
                  <a:srgbClr val="243956"/>
                </a:solidFill>
                <a:latin typeface="Arial Narrow"/>
                <a:cs typeface="Arial Narrow"/>
              </a:rPr>
              <a:t>н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уум,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 н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о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чной/ут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р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е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н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ний</a:t>
            </a:r>
            <a:r>
              <a:rPr sz="1400" spc="2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сектор маг</a:t>
            </a:r>
            <a:r>
              <a:rPr sz="1400" spc="-20" dirty="0">
                <a:solidFill>
                  <a:srgbClr val="243956"/>
                </a:solidFill>
                <a:latin typeface="Arial Narrow"/>
                <a:cs typeface="Arial Narrow"/>
              </a:rPr>
              <a:t>н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итосфер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ы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.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 (Могилевский</a:t>
            </a:r>
            <a:r>
              <a:rPr sz="1400" spc="2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и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 др.,</a:t>
            </a:r>
            <a:r>
              <a:rPr sz="1400" spc="2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r>
              <a:rPr sz="1400" spc="-15" dirty="0">
                <a:solidFill>
                  <a:srgbClr val="243956"/>
                </a:solidFill>
                <a:latin typeface="Arial Narrow"/>
                <a:cs typeface="Arial Narrow"/>
              </a:rPr>
              <a:t>2</a:t>
            </a:r>
            <a:r>
              <a:rPr sz="1400" spc="-5" dirty="0">
                <a:solidFill>
                  <a:srgbClr val="243956"/>
                </a:solidFill>
                <a:latin typeface="Arial Narrow"/>
                <a:cs typeface="Arial Narrow"/>
              </a:rPr>
              <a:t>1).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0DE35C9B-703E-4D2C-A4D7-B2D0A59BB93F}"/>
              </a:ext>
            </a:extLst>
          </p:cNvPr>
          <p:cNvSpPr txBox="1"/>
          <p:nvPr/>
        </p:nvSpPr>
        <p:spPr>
          <a:xfrm>
            <a:off x="7038593" y="1789938"/>
            <a:ext cx="134048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243956"/>
                </a:solidFill>
                <a:latin typeface="Arial Narrow"/>
                <a:cs typeface="Arial Narrow"/>
              </a:rPr>
              <a:t>Гектом</a:t>
            </a:r>
            <a:r>
              <a:rPr sz="1600" b="1" spc="-5" dirty="0">
                <a:solidFill>
                  <a:srgbClr val="243956"/>
                </a:solidFill>
                <a:latin typeface="Arial Narrow"/>
                <a:cs typeface="Arial Narrow"/>
              </a:rPr>
              <a:t>е</a:t>
            </a:r>
            <a:r>
              <a:rPr sz="1600" b="1" spc="0" dirty="0">
                <a:solidFill>
                  <a:srgbClr val="243956"/>
                </a:solidFill>
                <a:latin typeface="Arial Narrow"/>
                <a:cs typeface="Arial Narrow"/>
              </a:rPr>
              <a:t>т</a:t>
            </a:r>
            <a:r>
              <a:rPr sz="1600" b="1" spc="-10" dirty="0">
                <a:solidFill>
                  <a:srgbClr val="243956"/>
                </a:solidFill>
                <a:latin typeface="Arial Narrow"/>
                <a:cs typeface="Arial Narrow"/>
              </a:rPr>
              <a:t>р</a:t>
            </a:r>
            <a:r>
              <a:rPr sz="1600" b="1" spc="0" dirty="0">
                <a:solidFill>
                  <a:srgbClr val="243956"/>
                </a:solidFill>
                <a:latin typeface="Arial Narrow"/>
                <a:cs typeface="Arial Narrow"/>
              </a:rPr>
              <a:t>овый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1BB7A-9C2E-47D0-B84A-DBEC8E078E59}"/>
              </a:ext>
            </a:extLst>
          </p:cNvPr>
          <p:cNvSpPr txBox="1"/>
          <p:nvPr/>
        </p:nvSpPr>
        <p:spPr>
          <a:xfrm>
            <a:off x="304544" y="1588515"/>
            <a:ext cx="232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rgbClr val="253957"/>
                </a:solidFill>
                <a:latin typeface="Arial Narrow" panose="020B0606020202030204" pitchFamily="34" charset="0"/>
              </a:rPr>
              <a:t>Авроральное километровое радиоизлучение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CBD42-45E5-42F1-B5F9-1DFF5C832361}"/>
              </a:ext>
            </a:extLst>
          </p:cNvPr>
          <p:cNvSpPr txBox="1"/>
          <p:nvPr/>
        </p:nvSpPr>
        <p:spPr>
          <a:xfrm>
            <a:off x="3352546" y="1763708"/>
            <a:ext cx="267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rgbClr val="253957"/>
                </a:solidFill>
                <a:latin typeface="Arial Narrow" panose="020B0606020202030204" pitchFamily="34" charset="0"/>
              </a:rPr>
              <a:t>Нетепловой километровый континуум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B1163E-B189-4C71-8F43-52654E83FF9C}"/>
              </a:ext>
            </a:extLst>
          </p:cNvPr>
          <p:cNvSpPr txBox="1"/>
          <p:nvPr/>
        </p:nvSpPr>
        <p:spPr>
          <a:xfrm>
            <a:off x="2341753" y="896018"/>
            <a:ext cx="504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53957"/>
                </a:solidFill>
                <a:latin typeface="Arial Narrow" panose="020B0606020202030204" pitchFamily="34" charset="0"/>
              </a:rPr>
              <a:t>Радиоизлучения в околоземном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148473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450399" y="830461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/>
          <p:nvPr/>
        </p:nvSpPr>
        <p:spPr>
          <a:xfrm>
            <a:off x="450399" y="830461"/>
            <a:ext cx="6027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i="0" u="none" strike="noStrike" cap="none" dirty="0">
                <a:solidFill>
                  <a:srgbClr val="253957"/>
                </a:solidFill>
                <a:latin typeface="Arial Narrow"/>
                <a:ea typeface="Arial"/>
                <a:cs typeface="Arial"/>
                <a:sym typeface="Arial Narrow"/>
              </a:rPr>
              <a:t>Цели</a:t>
            </a:r>
            <a:r>
              <a:rPr lang="ru-RU" sz="2600" b="1" dirty="0">
                <a:solidFill>
                  <a:srgbClr val="253957"/>
                </a:solidFill>
                <a:latin typeface="Arial Narrow"/>
                <a:sym typeface="Arial Narrow"/>
              </a:rPr>
              <a:t>:</a:t>
            </a:r>
            <a:endParaRPr lang="ru-RU"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7BF5A-913D-45A6-B734-D36900156388}"/>
              </a:ext>
            </a:extLst>
          </p:cNvPr>
          <p:cNvSpPr txBox="1"/>
          <p:nvPr/>
        </p:nvSpPr>
        <p:spPr>
          <a:xfrm>
            <a:off x="382477" y="1327261"/>
            <a:ext cx="8418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Максимально расширить статистику случаев регистрации излучения типа гектометровый континуум для уменьшения влияния орбиты спутника </a:t>
            </a:r>
            <a:r>
              <a:rPr lang="en-US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ERG</a:t>
            </a:r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Провести статистический анализ параметров, характеризующих гектометровое континуум излучение;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Определить и объяснить особенности генерации гектометрового континуума на суточных, сезонных и годовых масштабах.</a:t>
            </a:r>
          </a:p>
        </p:txBody>
      </p:sp>
    </p:spTree>
    <p:extLst>
      <p:ext uri="{BB962C8B-B14F-4D97-AF65-F5344CB8AC3E}">
        <p14:creationId xmlns:p14="http://schemas.microsoft.com/office/powerpoint/2010/main" val="269263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450399" y="368901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/>
          <p:nvPr/>
        </p:nvSpPr>
        <p:spPr>
          <a:xfrm>
            <a:off x="450399" y="374385"/>
            <a:ext cx="60276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dirty="0">
                <a:solidFill>
                  <a:srgbClr val="253957"/>
                </a:solidFill>
                <a:latin typeface="Arial Narrow"/>
                <a:sym typeface="Arial Narrow"/>
              </a:rPr>
              <a:t>Гектометровое континуум излучение</a:t>
            </a:r>
            <a:endParaRPr lang="ru-RU"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9185B-0C74-4E60-9BCE-D6F173F0EE0B}"/>
              </a:ext>
            </a:extLst>
          </p:cNvPr>
          <p:cNvSpPr txBox="1"/>
          <p:nvPr/>
        </p:nvSpPr>
        <p:spPr>
          <a:xfrm>
            <a:off x="237074" y="3168677"/>
            <a:ext cx="90937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53957"/>
                </a:solidFill>
                <a:latin typeface="Arial Narrow" panose="020B0606020202030204" pitchFamily="34" charset="0"/>
              </a:rPr>
              <a:t>Гектометровый континуум (ГМК)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– высокочастотное излучение (600-1700 кГц)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имеющее квазилинейчатый, стационарный спектр. Впервые обнаружено на японском спутнике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ERG (Arase)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На длительных интервалах измерений (часы) отсутствует заметный частотный дрейф;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Наблюдается в основном на ночной стороне магнитосферы;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Нет прямой зависимости от геомагнитной активности;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Источник(и) генерации ГМК расположены на низких широтах.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C2A68-6390-4E64-AE7F-075033CCA249}"/>
              </a:ext>
            </a:extLst>
          </p:cNvPr>
          <p:cNvSpPr txBox="1"/>
          <p:nvPr/>
        </p:nvSpPr>
        <p:spPr>
          <a:xfrm>
            <a:off x="47134" y="4708981"/>
            <a:ext cx="9283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100" dirty="0">
                <a:solidFill>
                  <a:srgbClr val="253957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Дорофеев Д.А., Чернышов А.А., </a:t>
            </a:r>
            <a:r>
              <a:rPr lang="ru-RU" altLang="ru-RU" sz="1100" dirty="0" err="1">
                <a:solidFill>
                  <a:srgbClr val="253957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Чугунин</a:t>
            </a:r>
            <a:r>
              <a:rPr lang="ru-RU" altLang="ru-RU" sz="1100" dirty="0">
                <a:solidFill>
                  <a:srgbClr val="253957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Д.В., Могилевский М.М. Основные статистические свойства излучения типа гектометровый континуум в околоземном пространстве. </a:t>
            </a:r>
            <a:r>
              <a:rPr lang="ru-RU" altLang="ru-RU" sz="1100" i="1" dirty="0">
                <a:solidFill>
                  <a:srgbClr val="253957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Солнечно-земная физика.</a:t>
            </a:r>
            <a:r>
              <a:rPr lang="ru-RU" altLang="ru-RU" sz="1100" dirty="0">
                <a:solidFill>
                  <a:srgbClr val="253957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2023. Т. 9, № 4. С. 71–79. DOI: 10.12737/szf-94202308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E07837-9133-49DA-9D3A-0E369552D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0" y="825235"/>
            <a:ext cx="3986358" cy="22695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EA8F52-B541-495E-89F2-B9B56C98E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25232"/>
            <a:ext cx="3986359" cy="22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450399" y="368901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/>
          <p:nvPr/>
        </p:nvSpPr>
        <p:spPr>
          <a:xfrm>
            <a:off x="450399" y="374385"/>
            <a:ext cx="60276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dirty="0">
                <a:solidFill>
                  <a:srgbClr val="253957"/>
                </a:solidFill>
                <a:latin typeface="Arial Narrow"/>
                <a:sym typeface="Arial Narrow"/>
              </a:rPr>
              <a:t>Гектометровое континуум излучение</a:t>
            </a:r>
            <a:endParaRPr lang="ru-RU"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16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C8E306-2F7D-45C8-9605-640887260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1" y="825235"/>
            <a:ext cx="4389059" cy="34377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29D182-D052-40F6-9C5D-03BF6F143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458" y="825235"/>
            <a:ext cx="4121601" cy="34377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8C54A0-F212-4C06-A956-DE0AF4DFB6C7}"/>
              </a:ext>
            </a:extLst>
          </p:cNvPr>
          <p:cNvSpPr txBox="1"/>
          <p:nvPr/>
        </p:nvSpPr>
        <p:spPr>
          <a:xfrm>
            <a:off x="571439" y="4513747"/>
            <a:ext cx="838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53957"/>
                </a:solidFill>
                <a:latin typeface="Arial Narrow" panose="020B0606020202030204" pitchFamily="34" charset="0"/>
              </a:rPr>
              <a:t>Случаи регистрации ГМК на большом расстоянии от Земли</a:t>
            </a:r>
          </a:p>
        </p:txBody>
      </p:sp>
    </p:spTree>
    <p:extLst>
      <p:ext uri="{BB962C8B-B14F-4D97-AF65-F5344CB8AC3E}">
        <p14:creationId xmlns:p14="http://schemas.microsoft.com/office/powerpoint/2010/main" val="350027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/>
        </p:nvSpPr>
        <p:spPr>
          <a:xfrm>
            <a:off x="459975" y="1357074"/>
            <a:ext cx="3792000" cy="321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53957"/>
              </a:buClr>
              <a:buSzPts val="1100"/>
              <a:buFont typeface="Arial Narrow"/>
              <a:buNone/>
            </a:pPr>
            <a:r>
              <a:rPr lang="ru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Японский спутник ERG был запущен 20 декабря 2016 года на высокоэллиптичную орбиту с небольшим наклонением 31°. Его перигей составляет 300 км, а апогей 33 200 км.</a:t>
            </a:r>
            <a:endParaRPr sz="1600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53957"/>
              </a:buClr>
              <a:buSzPts val="1100"/>
              <a:buFont typeface="Arial Narrow"/>
              <a:buNone/>
            </a:pPr>
            <a:r>
              <a:rPr lang="ru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 данной работе используются результаты измерения электрической составляющей электромагнитного поля в диапазоне 2 кГц - 10 МГц.</a:t>
            </a:r>
            <a:endParaRPr lang="en-US" sz="1600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53957"/>
              </a:buClr>
              <a:buSzPts val="1100"/>
              <a:buFont typeface="Arial Narrow"/>
              <a:buNone/>
            </a:pPr>
            <a:r>
              <a:rPr lang="ru-RU" sz="1600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уменьшения влияния орбиты была собрана статистика регистрации ГМК за период в 7 лет.</a:t>
            </a:r>
            <a:endParaRPr lang="en-US" sz="1600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2" name="Google Shape;122;p28"/>
          <p:cNvSpPr txBox="1"/>
          <p:nvPr/>
        </p:nvSpPr>
        <p:spPr>
          <a:xfrm>
            <a:off x="418374" y="930807"/>
            <a:ext cx="80649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" sz="2600" b="1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Орбита спутника ERG</a:t>
            </a:r>
            <a:endParaRPr sz="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500"/>
          </a:p>
        </p:txBody>
      </p:sp>
      <p:cxnSp>
        <p:nvCxnSpPr>
          <p:cNvPr id="123" name="Google Shape;123;p28"/>
          <p:cNvCxnSpPr/>
          <p:nvPr/>
        </p:nvCxnSpPr>
        <p:spPr>
          <a:xfrm>
            <a:off x="450399" y="830461"/>
            <a:ext cx="806489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4" name="Google Shape;124;p28"/>
          <p:cNvSpPr txBox="1"/>
          <p:nvPr/>
        </p:nvSpPr>
        <p:spPr>
          <a:xfrm>
            <a:off x="4252029" y="358604"/>
            <a:ext cx="42624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900"/>
              <a:buFont typeface="Arial Narrow"/>
              <a:buNone/>
            </a:pPr>
            <a:endParaRPr sz="9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75" y="1461099"/>
            <a:ext cx="4548325" cy="304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4437238" y="4501400"/>
            <a:ext cx="417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Изменение орбиты спутника ERG.</a:t>
            </a:r>
            <a:endParaRPr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/>
        </p:nvSpPr>
        <p:spPr>
          <a:xfrm>
            <a:off x="391300" y="834172"/>
            <a:ext cx="8064900" cy="81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i="0" u="none" strike="noStrike" cap="none" dirty="0">
                <a:solidFill>
                  <a:srgbClr val="253957"/>
                </a:solidFill>
                <a:latin typeface="Arial Narrow"/>
                <a:sym typeface="Arial Narrow"/>
              </a:rPr>
              <a:t>Влияние орбиты спутника на форму регистрируемого ГМК</a:t>
            </a:r>
            <a:endParaRPr sz="500" b="0" i="0" u="none" strike="noStrike" cap="none" dirty="0">
              <a:solidFill>
                <a:srgbClr val="2539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8"/>
          <p:cNvCxnSpPr/>
          <p:nvPr/>
        </p:nvCxnSpPr>
        <p:spPr>
          <a:xfrm>
            <a:off x="450399" y="830461"/>
            <a:ext cx="806490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EE1309-FC84-4B43-8FD6-C2FEC3391FFA}"/>
              </a:ext>
            </a:extLst>
          </p:cNvPr>
          <p:cNvSpPr txBox="1"/>
          <p:nvPr/>
        </p:nvSpPr>
        <p:spPr>
          <a:xfrm>
            <a:off x="6431248" y="2468409"/>
            <a:ext cx="26591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253957"/>
                </a:solidFill>
                <a:latin typeface="Arial Narrow" panose="020B0606020202030204" pitchFamily="34" charset="0"/>
              </a:rPr>
              <a:t>В зависимости от положения орбиты спутника, меняется вид регистрируемого спектра гектометрового континуума.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AF0703-24D9-490C-9E51-E9637050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1" y="1306744"/>
            <a:ext cx="6241670" cy="350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5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/>
        </p:nvSpPr>
        <p:spPr>
          <a:xfrm>
            <a:off x="391300" y="834172"/>
            <a:ext cx="8064900" cy="81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i="0" u="none" strike="noStrike" cap="none" dirty="0">
                <a:solidFill>
                  <a:srgbClr val="253957"/>
                </a:solidFill>
                <a:latin typeface="Arial Narrow"/>
                <a:sym typeface="Arial Narrow"/>
              </a:rPr>
              <a:t>Расширение статистики ГМК</a:t>
            </a:r>
            <a:endParaRPr sz="500" b="0" i="0" u="none" strike="noStrike" cap="none" dirty="0">
              <a:solidFill>
                <a:srgbClr val="2539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8"/>
          <p:cNvCxnSpPr/>
          <p:nvPr/>
        </p:nvCxnSpPr>
        <p:spPr>
          <a:xfrm>
            <a:off x="450399" y="830461"/>
            <a:ext cx="806490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DF7522-2DDD-43C0-A850-48EC769D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4" y="2797884"/>
            <a:ext cx="4319562" cy="22202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46C496-57DE-4A8B-BF1B-4434A0B53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750" y="1039766"/>
            <a:ext cx="4619627" cy="2220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1230A-1205-411A-BD16-0D3C8C504F95}"/>
              </a:ext>
            </a:extLst>
          </p:cNvPr>
          <p:cNvSpPr txBox="1"/>
          <p:nvPr/>
        </p:nvSpPr>
        <p:spPr>
          <a:xfrm>
            <a:off x="509498" y="1732764"/>
            <a:ext cx="373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Двумерные гистограммы распределения координаты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Z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в солнечно-магнитной системе координат по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R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и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L.</a:t>
            </a:r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0E5C2-36D9-4D81-BD6F-0F9BB8A3A4EC}"/>
              </a:ext>
            </a:extLst>
          </p:cNvPr>
          <p:cNvSpPr txBox="1"/>
          <p:nvPr/>
        </p:nvSpPr>
        <p:spPr>
          <a:xfrm>
            <a:off x="4866012" y="3615620"/>
            <a:ext cx="373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Гистограммы распределения числа случаев регистрации ГМК по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R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и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L.</a:t>
            </a:r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7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/>
        </p:nvSpPr>
        <p:spPr>
          <a:xfrm>
            <a:off x="391300" y="834172"/>
            <a:ext cx="8064900" cy="81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600"/>
              <a:buFont typeface="Arial Narrow"/>
              <a:buNone/>
            </a:pPr>
            <a:r>
              <a:rPr lang="ru-RU" sz="2600" b="1" i="0" u="none" strike="noStrike" cap="none" dirty="0">
                <a:solidFill>
                  <a:srgbClr val="253957"/>
                </a:solidFill>
                <a:latin typeface="Arial Narrow"/>
                <a:sym typeface="Arial Narrow"/>
              </a:rPr>
              <a:t>Расширение статистики ГМК</a:t>
            </a:r>
            <a:endParaRPr sz="500" b="0" i="0" u="none" strike="noStrike" cap="none" dirty="0">
              <a:solidFill>
                <a:srgbClr val="2539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600"/>
              <a:buFont typeface="Arial Narrow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8"/>
          <p:cNvCxnSpPr/>
          <p:nvPr/>
        </p:nvCxnSpPr>
        <p:spPr>
          <a:xfrm>
            <a:off x="450399" y="830461"/>
            <a:ext cx="8064900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80E5C2-36D9-4D81-BD6F-0F9BB8A3A4EC}"/>
              </a:ext>
            </a:extLst>
          </p:cNvPr>
          <p:cNvSpPr txBox="1"/>
          <p:nvPr/>
        </p:nvSpPr>
        <p:spPr>
          <a:xfrm>
            <a:off x="5139390" y="2061029"/>
            <a:ext cx="3735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Двумерная гистограмма распределения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MLAT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 случаев ГМК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по месяцам.</a:t>
            </a:r>
          </a:p>
          <a:p>
            <a:pPr algn="ctr"/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Большинство случаев наблюдается на низких значениях </a:t>
            </a:r>
            <a:r>
              <a:rPr lang="en-US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MLAT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и в середине года. Также отдельные случаи наблюдаются в январе и декабре.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0A304-FC6A-4CD5-9C7B-DAAC82086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" y="1389573"/>
            <a:ext cx="5251762" cy="31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542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832</Words>
  <Application>Microsoft Office PowerPoint</Application>
  <PresentationFormat>Экран (16:9)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Helvetica Neue Light</vt:lpstr>
      <vt:lpstr>Helvetica Neue</vt:lpstr>
      <vt:lpstr>Arial</vt:lpstr>
      <vt:lpstr>Arial Narrow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Happy</dc:creator>
  <cp:lastModifiedBy>Дорофеев Даниил Алексеевич</cp:lastModifiedBy>
  <cp:revision>155</cp:revision>
  <dcterms:modified xsi:type="dcterms:W3CDTF">2026-05-20T21:35:35Z</dcterms:modified>
</cp:coreProperties>
</file>