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74" r:id="rId4"/>
    <p:sldId id="279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300" r:id="rId14"/>
    <p:sldId id="301" r:id="rId15"/>
    <p:sldId id="302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09" autoAdjust="0"/>
  </p:normalViewPr>
  <p:slideViewPr>
    <p:cSldViewPr snapToGrid="0">
      <p:cViewPr varScale="1">
        <p:scale>
          <a:sx n="77" d="100"/>
          <a:sy n="77" d="100"/>
        </p:scale>
        <p:origin x="8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69BBA-B479-47FC-8F0E-9A337103F8C0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1B521-0E90-418D-AC7A-28EF3414E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6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B521-0E90-418D-AC7A-28EF3414E1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0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1945B-CEE9-2D8B-D478-86FD822F5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8FE0BD-5DBC-7F0A-49F3-1FC77AB98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F6B182-73B9-276A-7007-A978A3F8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76611-8D5C-F9C9-5DEA-8DD72D70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97A686-8E2C-E567-1047-7B83D665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3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82B57-2599-623F-18B0-393D8B789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AD249-A6B4-F872-0E35-1A2FC2AE8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6D2416-C8D2-149B-49D5-6140B2C9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8D4FE3-86C2-2DEA-3DAF-DBC419EF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2A0C7D-AF4C-E42C-1749-D217F215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7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ACB7B3-7436-CB49-D1DB-9F3E18C6F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6F8152-9C09-2E44-A0FC-8C2A4A114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E2E5B-6A7D-17E9-1A49-D05A8124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DDE39-90BF-EE45-F286-0DF35A26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75D9FB-F337-4EB5-157E-DDF2DE98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34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7436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4916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35386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94404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41848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88464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11235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72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71674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E5326-78B7-6DA5-A2A5-42ECB5FB9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3EB75E-0703-B11A-EDD1-F4DDFAE4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1EA27-4FCF-0864-8B5C-05872103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F891A8-DAFE-DCEE-F35F-962DEC592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059236-BBDC-B9A3-FDDB-8BDE5635B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3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2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77359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1855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10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81673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110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0577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39257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2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34499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36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16301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74547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93390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9039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260FF-97F2-B6BD-C4DA-EEF7FE1A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3E55B8-5B91-0353-357D-0055689F2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7FF23B-B49E-AEF6-0E95-179ECAA72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8D226E-B042-C931-0B25-A138BD27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82E882-F03C-D458-8800-3ABC12CF1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9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2639E-6DDD-CFE4-F936-45459B559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08D0BD-F872-A0B7-730A-093F1CD1C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D0CE23-11DB-9455-768D-249C15852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6CBC21-2005-739B-2340-DB86E867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595844-17AC-037E-880B-B3B1FD6B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6628F5-8261-A952-469B-C11C47D3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2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202AD-1D68-1618-DC07-986AE731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B9D339-4DD9-DF3E-33E8-1FCA84175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B455AE-ACAA-B324-80D1-D3A4A4C17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50014E-0A25-D250-55A2-F81DF65D2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122A8E-BCD3-A043-CC32-59F6DAC4F1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3E8644-E72C-E737-44FB-C2667E88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DFB5B3-ABB2-ACA0-2D17-1C644EC3A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EBC7CB-112C-05A3-0E79-D66A829A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D501B-6B03-F7C3-D814-04F0B8289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5CC088-6D34-D7F5-112D-A5B066CB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380DD2-5684-B117-7C97-04305406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476AFB-5644-4C57-D397-CE402297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7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D20956-AC83-B5AD-BECA-C39C38BA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C3DACA-9736-1561-0377-C63E0354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B29AF4-0BBD-E4CE-262D-ACE25CC8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193BE-80C1-6596-BD90-2814DF26E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90860F-1F07-6DC8-5A0F-495764F5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7F8F75-FD24-3921-DD86-ED3F693A5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AA41A7-6481-827D-0FA2-2ED53C6A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510163-6A6A-81F4-677F-94B4135D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7B8997-82DD-8D07-7D7F-A885931D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2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58B1F-C10F-27FE-FF38-79D73CED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0EEF6C-1147-4288-A519-E16667B8D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B72ECC-B9CE-B843-2941-0D838B8E7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802634-FB5E-1189-3703-26F140CE9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74D9F7-A688-0453-3F7E-9C80991E8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DBA2B6-E22C-2E30-94FF-AAD25F9F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0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9707D-01B1-9DC6-3F52-F6CCF62B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3D4DE6-BAA0-5F1D-653E-A638EA712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F8E27B-5352-9BF5-F6A2-6B85F6E7C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04EF5-A1AD-43D1-A5C9-463EFE2088F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2FF6BE-57BF-95D5-2BDE-C76BE5897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B7274A-849C-F4F4-3547-0283DED77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0EB8A-30AD-4C7D-81E7-45C90716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1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197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dis.emsd.ru/info/earthquakes/catalogue.php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810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Фон.jpg" descr="Фон.jpg"/>
          <p:cNvPicPr>
            <a:picLocks noChangeAspect="1"/>
          </p:cNvPicPr>
          <p:nvPr/>
        </p:nvPicPr>
        <p:blipFill>
          <a:blip r:embed="rId2">
            <a:alphaModFix amt="88396"/>
          </a:blip>
          <a:stretch>
            <a:fillRect/>
          </a:stretch>
        </p:blipFill>
        <p:spPr>
          <a:xfrm>
            <a:off x="-57941" y="-928384"/>
            <a:ext cx="12307882" cy="8205255"/>
          </a:xfrm>
          <a:prstGeom prst="rect">
            <a:avLst/>
          </a:prstGeom>
          <a:ln w="25400">
            <a:miter lim="400000"/>
          </a:ln>
        </p:spPr>
      </p:pic>
      <p:pic>
        <p:nvPicPr>
          <p:cNvPr id="179" name="mipt_eng_base_png.png" descr="mipt_eng_base_png.png"/>
          <p:cNvPicPr>
            <a:picLocks noChangeAspect="1"/>
          </p:cNvPicPr>
          <p:nvPr/>
        </p:nvPicPr>
        <p:blipFill>
          <a:blip r:embed="rId3">
            <a:alphaModFix amt="88396"/>
          </a:blip>
          <a:srcRect l="11436" t="25160" r="11436" b="25160"/>
          <a:stretch>
            <a:fillRect/>
          </a:stretch>
        </p:blipFill>
        <p:spPr>
          <a:xfrm>
            <a:off x="840429" y="816525"/>
            <a:ext cx="1991961" cy="697130"/>
          </a:xfrm>
          <a:prstGeom prst="rect">
            <a:avLst/>
          </a:prstGeom>
          <a:ln w="12700">
            <a:miter lim="400000"/>
          </a:ln>
          <a:effectLst>
            <a:outerShdw blurRad="50800" dist="10466" dir="2700000" rotWithShape="0">
              <a:srgbClr val="000000">
                <a:alpha val="50000"/>
              </a:srgbClr>
            </a:outerShdw>
          </a:effectLst>
        </p:spPr>
      </p:pic>
      <p:sp>
        <p:nvSpPr>
          <p:cNvPr id="180" name="Исследование связи характеристик разломных зон с параметрами сильных землетрясений в районе Курило-Камчатской дуги…"/>
          <p:cNvSpPr txBox="1"/>
          <p:nvPr/>
        </p:nvSpPr>
        <p:spPr>
          <a:xfrm>
            <a:off x="3717070" y="1751339"/>
            <a:ext cx="7274202" cy="2426180"/>
          </a:xfrm>
          <a:prstGeom prst="rect">
            <a:avLst/>
          </a:prstGeom>
          <a:ln w="12700">
            <a:miter lim="400000"/>
          </a:ln>
          <a:effectLst>
            <a:outerShdw blurRad="63500" dist="31547" dir="2700000" rotWithShape="0">
              <a:srgbClr val="000000">
                <a:alpha val="89852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/>
          <a:p>
            <a:pPr defTabSz="707118" hangingPunct="0">
              <a:lnSpc>
                <a:spcPct val="90000"/>
              </a:lnSpc>
              <a:defRPr sz="6728" spc="-134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lang="ru-RU" sz="3364" kern="0" spc="-67" dirty="0">
                <a:solidFill>
                  <a:srgbClr val="FFFFFF"/>
                </a:solidFill>
                <a:latin typeface="DIN Alternate Bold"/>
                <a:sym typeface="DIN Alternate Bold"/>
              </a:rPr>
              <a:t>Использование сейсмологических данных для уточнения особенностей структурной модели Курило-Камчатской зоны субдукции</a:t>
            </a:r>
            <a:endParaRPr sz="2929" kern="0" spc="-59" baseline="-5999" dirty="0">
              <a:solidFill>
                <a:srgbClr val="FFFFFF"/>
              </a:solidFill>
              <a:latin typeface="DIN Alternate Bold"/>
              <a:sym typeface="DIN Alternate Bold"/>
            </a:endParaRPr>
          </a:p>
        </p:txBody>
      </p:sp>
      <p:sp>
        <p:nvSpPr>
          <p:cNvPr id="182" name="7ая Международная конференция…"/>
          <p:cNvSpPr txBox="1"/>
          <p:nvPr/>
        </p:nvSpPr>
        <p:spPr>
          <a:xfrm>
            <a:off x="4049299" y="912631"/>
            <a:ext cx="7668936" cy="85015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39436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 fontScale="92500" lnSpcReduction="10000"/>
          </a:bodyPr>
          <a:lstStyle/>
          <a:p>
            <a:pPr algn="just" defTabSz="1219169" hangingPunct="0">
              <a:defRPr sz="4900" spc="-97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lang="ru-RU" sz="3000" kern="0" spc="-37" dirty="0">
                <a:solidFill>
                  <a:srgbClr val="FFFFFF"/>
                </a:solidFill>
                <a:latin typeface="DIN Alternate Bold"/>
                <a:sym typeface="DIN Alternate Bold"/>
              </a:rPr>
              <a:t>8</a:t>
            </a:r>
            <a:r>
              <a:rPr sz="3000" kern="0" spc="-37" baseline="31999" dirty="0" err="1">
                <a:solidFill>
                  <a:srgbClr val="FFFFFF"/>
                </a:solidFill>
                <a:latin typeface="DIN Alternate Bold"/>
                <a:sym typeface="DIN Alternate Bold"/>
              </a:rPr>
              <a:t>ая</a:t>
            </a:r>
            <a:r>
              <a:rPr sz="3000" kern="0" spc="-37" dirty="0">
                <a:solidFill>
                  <a:srgbClr val="FFFFFF"/>
                </a:solidFill>
                <a:latin typeface="DIN Alternate Bold"/>
                <a:sym typeface="DIN Alternate Bold"/>
              </a:rPr>
              <a:t> </a:t>
            </a:r>
            <a:r>
              <a:rPr lang="ru-RU" sz="3000" kern="0" spc="-37" dirty="0">
                <a:solidFill>
                  <a:srgbClr val="FFFFFF"/>
                </a:solidFill>
                <a:latin typeface="DIN Alternate Bold"/>
                <a:sym typeface="DIN Alternate Bold"/>
              </a:rPr>
              <a:t>Международная конференция</a:t>
            </a:r>
          </a:p>
          <a:p>
            <a:pPr algn="just" defTabSz="1219169" hangingPunct="0">
              <a:defRPr sz="4900" spc="-97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lang="ru-RU" sz="3000" kern="0" spc="-37" dirty="0">
                <a:solidFill>
                  <a:srgbClr val="FFFFFF"/>
                </a:solidFill>
                <a:latin typeface="DIN Alternate Bold"/>
                <a:sym typeface="DIN Alternate Bold"/>
              </a:rPr>
              <a:t>«Триггерные эффекты в геосистемах</a:t>
            </a:r>
          </a:p>
        </p:txBody>
      </p:sp>
      <p:pic>
        <p:nvPicPr>
          <p:cNvPr id="183" name="已粘贴的影片.png" descr="已粘贴的影片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23" y="1229606"/>
            <a:ext cx="1734822" cy="173482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圆角矩形"/>
          <p:cNvSpPr/>
          <p:nvPr/>
        </p:nvSpPr>
        <p:spPr>
          <a:xfrm>
            <a:off x="669432" y="4343400"/>
            <a:ext cx="2362003" cy="1284994"/>
          </a:xfrm>
          <a:prstGeom prst="roundRect">
            <a:avLst>
              <a:gd name="adj" fmla="val 14771"/>
            </a:avLst>
          </a:prstGeom>
          <a:solidFill>
            <a:srgbClr val="B7C9D2"/>
          </a:solidFill>
          <a:ln w="12700" cap="flat">
            <a:noFill/>
            <a:miter lim="400000"/>
          </a:ln>
          <a:effectLst>
            <a:outerShdw blurRad="355600" dist="101600" rotWithShape="0">
              <a:srgbClr val="000000">
                <a:alpha val="75000"/>
              </a:srgbClr>
            </a:outerShdw>
          </a:effectLst>
        </p:spPr>
        <p:txBody>
          <a:bodyPr wrap="square" lIns="25400" tIns="25400" rIns="25400" bIns="25400" numCol="1" anchor="ctr">
            <a:noAutofit/>
          </a:bodyPr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1600" kern="0" dirty="0">
                <a:solidFill>
                  <a:srgbClr val="000000"/>
                </a:solidFill>
              </a:rPr>
              <a:t>Остапчук А.А., Нугманов И.И., Морозова К.Г.,</a:t>
            </a:r>
          </a:p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1600" kern="0" dirty="0" err="1">
                <a:solidFill>
                  <a:srgbClr val="000000"/>
                </a:solidFill>
              </a:rPr>
              <a:t>Бергаль-Кувикас</a:t>
            </a:r>
            <a:r>
              <a:rPr lang="ru-RU" sz="1600" kern="0" dirty="0">
                <a:solidFill>
                  <a:srgbClr val="000000"/>
                </a:solidFill>
              </a:rPr>
              <a:t> О.В.</a:t>
            </a:r>
          </a:p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38F4B-DD38-1BED-8191-A52A0EC5F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309E01E7-1FCA-E1B1-E39E-A59A5A84079C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Оценка устойчивости алгоритма в пространстве и времени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108A51B7-6F6E-D4DA-E140-327D0C367F4C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ru-RU" sz="1050" dirty="0">
                <a:latin typeface="Montserrat"/>
              </a:rPr>
              <a:t>10</a:t>
            </a:r>
            <a:endParaRPr sz="1050" dirty="0">
              <a:latin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E6AE5F-E87F-067F-94E9-91DA35782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8" y="1304599"/>
            <a:ext cx="11173731" cy="479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0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38641A-5EC1-435E-05D7-9F4543033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484B3F2F-BB28-8ED6-6FA8-BC5552CDB1E4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Сегментация зоны субдукции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01B791CA-FDBB-209C-2472-2651062267E1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ru-RU" sz="1050" dirty="0">
                <a:latin typeface="Montserrat"/>
              </a:rPr>
              <a:t>11</a:t>
            </a:r>
            <a:endParaRPr sz="1050" dirty="0">
              <a:latin typeface="Montserra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18A7AD-BCBF-B541-8F6A-F494B88F7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9" y="1493520"/>
            <a:ext cx="3668962" cy="43586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B92759-202B-F587-7A79-EC271B9BD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91" y="1422400"/>
            <a:ext cx="3668963" cy="41850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8C9EDA-AE70-3ECD-B20D-340CF2313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754" y="680720"/>
            <a:ext cx="4438674" cy="52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46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2EFE52-D48B-0161-2F2F-48543BC63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E7D28B13-6DFA-3F39-340D-92EFC4B80ABB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Сегментация зоны субдукции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9A51C629-4C99-CD64-A330-2F225730DB28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ru-RU" sz="1050" dirty="0">
                <a:latin typeface="Montserrat"/>
              </a:rPr>
              <a:t>12</a:t>
            </a:r>
            <a:endParaRPr sz="1050" dirty="0">
              <a:latin typeface="Montserra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31DB7D-5AE8-8294-B247-CD425063B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89" y="776990"/>
            <a:ext cx="7143911" cy="54042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494D18-5BA4-8974-916F-C7B9711E5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115" y="1030604"/>
            <a:ext cx="4389542" cy="50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74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3C2C9-C0C7-E74D-BEFB-5930314BD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5C877363-776B-D617-F446-48979272BF6B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Возможности для динамического моделирования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288FFEFC-97A1-DE0F-762F-B23A298009BF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ru-RU" sz="1050" dirty="0">
                <a:latin typeface="Montserrat"/>
              </a:rPr>
              <a:t>13</a:t>
            </a:r>
            <a:endParaRPr sz="1050" dirty="0">
              <a:latin typeface="Montserra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4C87CD-9096-FD38-9507-966F4E75F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9" y="1293763"/>
            <a:ext cx="6102202" cy="3475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3E3F00-4E2D-51F4-6729-E69325774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5028541"/>
            <a:ext cx="6876854" cy="13487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83C5C4-9DA5-A6D0-6C2A-A187F07F7570}"/>
                  </a:ext>
                </a:extLst>
              </p:cNvPr>
              <p:cNvSpPr txBox="1"/>
              <p:nvPr/>
            </p:nvSpPr>
            <p:spPr>
              <a:xfrm>
                <a:off x="7014014" y="1293763"/>
                <a:ext cx="5086589" cy="4691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Особенность модели для описания трения блока на контакт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ru-RU" sz="1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400" i="1" dirty="0" err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ru-RU" sz="1400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400" i="1" dirty="0" err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ru-RU" sz="14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 dirty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ru-RU" sz="14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1400" i="1" dirty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ru-RU" sz="14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ru-RU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m:rPr>
                              <m:sty m:val="p"/>
                            </m:rPr>
                            <a:rPr lang="ru-RU" sz="1400" i="0" dirty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ru-RU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400" i="1" dirty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400" i="1" dirty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ru-RU" sz="1400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ru-RU" sz="1400" i="1" dirty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ru-RU" sz="1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ru-RU" sz="1400" i="1" dirty="0" err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m:rPr>
                              <m:sty m:val="p"/>
                            </m:rPr>
                            <a:rPr lang="ru-RU" sz="1400" i="0" dirty="0" err="1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ru-RU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400" i="1" dirty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sSub>
                                    <m:sSubPr>
                                      <m:ctrlPr>
                                        <a:rPr lang="en-US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400" i="1" dirty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ru-RU" sz="1400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400" i="1" dirty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ru-RU" sz="1400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400" i="1" dirty="0">
                  <a:latin typeface="Montserrat" panose="00000500000000000000" pitchFamily="2" charset="-52"/>
                  <a:cs typeface="Arial" panose="020B0604020202020204" pitchFamily="34" charset="0"/>
                </a:endParaRPr>
              </a:p>
              <a:p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Где:</a:t>
                </a:r>
              </a:p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 — текущий коэффициент трения.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ru-RU" sz="14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 — базовый коэффициент трения при опорной скорости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ru-RU" sz="14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 ​.</a:t>
                </a:r>
              </a:p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 — текущая скорость скольжения.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ru-RU" sz="14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 — опорная скорость (тектоническая скорость).</a:t>
                </a:r>
              </a:p>
              <a:p>
                <a:r>
                  <a:rPr lang="ru-RU" sz="1400" i="1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a</a:t>
                </a:r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 и </a:t>
                </a:r>
                <a:r>
                  <a:rPr lang="ru-RU" sz="1400" i="1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b</a:t>
                </a:r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 — эмпирические константы материала (безразмерные).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ru-RU" sz="14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ru-RU" sz="1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​ — критическое расстояние скольжения (характерный размер, на котором обновляются контакты).</a:t>
                </a:r>
              </a:p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 — параметр состояния.</a:t>
                </a:r>
              </a:p>
              <a:p>
                <a:endParaRPr lang="ru-RU" sz="1400" dirty="0">
                  <a:latin typeface="Montserrat" panose="00000500000000000000" pitchFamily="2" charset="-52"/>
                  <a:cs typeface="Arial" panose="020B0604020202020204" pitchFamily="34" charset="0"/>
                </a:endParaRPr>
              </a:p>
              <a:p>
                <a:r>
                  <a:rPr lang="ru-RU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Закон старения (</a:t>
                </a:r>
                <a:r>
                  <a:rPr lang="en-US" sz="1400" dirty="0">
                    <a:latin typeface="Montserrat" panose="00000500000000000000" pitchFamily="2" charset="-52"/>
                    <a:cs typeface="Arial" panose="020B0604020202020204" pitchFamily="34" charset="0"/>
                  </a:rPr>
                  <a:t>Aging Law):</a:t>
                </a:r>
                <a:endParaRPr lang="ru-RU" sz="1400" dirty="0">
                  <a:latin typeface="Montserrat" panose="00000500000000000000" pitchFamily="2" charset="-52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 dirty="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14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l-GR" sz="1400" i="1" dirty="0" smtClean="0">
                              <a:latin typeface="Cambria Math" panose="02040503050406030204" pitchFamily="18" charset="0"/>
                            </a:rPr>
                            <m:t>​</m:t>
                          </m:r>
                        </m:den>
                      </m:f>
                      <m:r>
                        <a:rPr lang="el-GR" sz="1400" i="1" dirty="0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ru-RU" sz="1400" i="1" dirty="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l-GR" sz="14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1400" i="1" dirty="0" smtClean="0">
                              <a:effectLst/>
                              <a:latin typeface="Cambria Math" panose="02040503050406030204" pitchFamily="18" charset="0"/>
                            </a:rPr>
                            <m:t>​</m:t>
                          </m:r>
                          <m:sSub>
                            <m:sSubPr>
                              <m:ctrlPr>
                                <a:rPr lang="ru-RU" sz="1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l-GR" sz="1400" i="1" dirty="0" smtClean="0">
                              <a:latin typeface="Cambria Math" panose="02040503050406030204" pitchFamily="18" charset="0"/>
                            </a:rPr>
                            <m:t>​</m:t>
                          </m:r>
                        </m:den>
                      </m:f>
                    </m:oMath>
                  </m:oMathPara>
                </a14:m>
                <a:endParaRPr lang="en-US" sz="1400" dirty="0">
                  <a:latin typeface="Montserrat" panose="00000500000000000000" pitchFamily="2" charset="-52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83C5C4-9DA5-A6D0-6C2A-A187F07F7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014" y="1293763"/>
                <a:ext cx="5086589" cy="4691541"/>
              </a:xfrm>
              <a:prstGeom prst="rect">
                <a:avLst/>
              </a:prstGeom>
              <a:blipFill>
                <a:blip r:embed="rId6"/>
                <a:stretch>
                  <a:fillRect l="-360" t="-260" r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021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AF126B-F9B6-DC5F-5639-9D37A2388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97FB7C51-680D-18B6-C8EA-88E4E882DFE7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Возможности для динамического моделирования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562FD69A-FF30-E90C-6B29-A47EE442B8E4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ru-RU" sz="1050" dirty="0">
                <a:latin typeface="Montserrat"/>
              </a:rPr>
              <a:t>14</a:t>
            </a:r>
            <a:endParaRPr sz="1050" dirty="0">
              <a:latin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51AD3-38C8-1008-DE65-89F2C414B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9" y="1524421"/>
            <a:ext cx="3229127" cy="19045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583029-A143-2B99-67D6-1371A01F6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321" y="1379179"/>
            <a:ext cx="5345116" cy="21950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12827D-465C-5BA8-2516-2C176C6B6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449" y="3799868"/>
            <a:ext cx="9582837" cy="260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01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Фон.jpg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40" y="0"/>
            <a:ext cx="10287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7ая Международная конференция…"/>
          <p:cNvSpPr txBox="1"/>
          <p:nvPr/>
        </p:nvSpPr>
        <p:spPr>
          <a:xfrm>
            <a:off x="2374288" y="1105332"/>
            <a:ext cx="4877581" cy="85015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394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/>
          <a:p>
            <a:pPr algn="just">
              <a:defRPr sz="4900" spc="-97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lang="ru-RU" sz="1850" spc="-37" dirty="0"/>
              <a:t>8</a:t>
            </a:r>
            <a:r>
              <a:rPr sz="1850" spc="-37" baseline="31999" dirty="0" err="1"/>
              <a:t>ая</a:t>
            </a:r>
            <a:r>
              <a:rPr sz="1850" spc="-37" dirty="0"/>
              <a:t> Международная конференция</a:t>
            </a:r>
            <a:r>
              <a:rPr sz="2450" dirty="0"/>
              <a:t> </a:t>
            </a:r>
          </a:p>
          <a:p>
            <a:pPr algn="just">
              <a:defRPr sz="4900" spc="-97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2450" dirty="0" err="1"/>
              <a:t>Триггерные</a:t>
            </a:r>
            <a:r>
              <a:rPr sz="2450" dirty="0"/>
              <a:t> </a:t>
            </a:r>
            <a:r>
              <a:rPr sz="2450" dirty="0" err="1"/>
              <a:t>эффекты</a:t>
            </a:r>
            <a:r>
              <a:rPr sz="2450" dirty="0"/>
              <a:t> в </a:t>
            </a:r>
            <a:r>
              <a:rPr sz="2450" dirty="0" err="1"/>
              <a:t>геосистемах</a:t>
            </a:r>
            <a:endParaRPr sz="2450" dirty="0"/>
          </a:p>
        </p:txBody>
      </p:sp>
      <p:sp>
        <p:nvSpPr>
          <p:cNvPr id="297" name="Спасибо за внимание!"/>
          <p:cNvSpPr txBox="1"/>
          <p:nvPr/>
        </p:nvSpPr>
        <p:spPr>
          <a:xfrm>
            <a:off x="2676798" y="2225076"/>
            <a:ext cx="6838405" cy="1598084"/>
          </a:xfrm>
          <a:prstGeom prst="rect">
            <a:avLst/>
          </a:prstGeom>
          <a:ln w="12700">
            <a:miter lim="400000"/>
          </a:ln>
          <a:effectLst>
            <a:outerShdw blurRad="63500" dist="31547" dir="2700000" rotWithShape="0">
              <a:srgbClr val="000000">
                <a:alpha val="8985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algn="just" defTabSz="2413955">
              <a:spcBef>
                <a:spcPts val="0"/>
              </a:spcBef>
              <a:defRPr sz="11484" spc="-229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 algn="ctr"/>
            <a:r>
              <a:rPr lang="ru-RU" sz="4800" dirty="0"/>
              <a:t>Ваши вопросы</a:t>
            </a:r>
            <a:endParaRPr sz="4800" dirty="0"/>
          </a:p>
        </p:txBody>
      </p:sp>
      <p:sp>
        <p:nvSpPr>
          <p:cNvPr id="298" name="5 июля 2024…"/>
          <p:cNvSpPr txBox="1"/>
          <p:nvPr/>
        </p:nvSpPr>
        <p:spPr>
          <a:xfrm>
            <a:off x="7637949" y="5679878"/>
            <a:ext cx="2542683" cy="85015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394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/>
          <a:p>
            <a:pPr algn="just" defTabSz="1206978">
              <a:defRPr sz="4059" spc="-81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lang="ru-RU" sz="2030" dirty="0"/>
              <a:t>21</a:t>
            </a:r>
            <a:r>
              <a:rPr sz="2030" dirty="0"/>
              <a:t> </a:t>
            </a:r>
            <a:r>
              <a:rPr lang="ru-RU" sz="2030" dirty="0"/>
              <a:t>мая </a:t>
            </a:r>
            <a:r>
              <a:rPr sz="2030" dirty="0"/>
              <a:t>202</a:t>
            </a:r>
            <a:r>
              <a:rPr lang="ru-RU" sz="2030" dirty="0"/>
              <a:t>5</a:t>
            </a:r>
            <a:endParaRPr sz="2030" dirty="0"/>
          </a:p>
          <a:p>
            <a:pPr algn="just" defTabSz="1206978">
              <a:defRPr sz="4059" spc="-81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lang="ru-RU" sz="2030" dirty="0"/>
              <a:t>Коломна</a:t>
            </a:r>
            <a:endParaRPr sz="2030" dirty="0"/>
          </a:p>
        </p:txBody>
      </p:sp>
    </p:spTree>
    <p:extLst>
      <p:ext uri="{BB962C8B-B14F-4D97-AF65-F5344CB8AC3E}">
        <p14:creationId xmlns:p14="http://schemas.microsoft.com/office/powerpoint/2010/main" val="403677085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28">
            <a:extLst>
              <a:ext uri="{FF2B5EF4-FFF2-40B4-BE49-F238E27FC236}">
                <a16:creationId xmlns:a16="http://schemas.microsoft.com/office/drawing/2014/main" id="{839A825C-D388-AC75-FF10-CF154FD08B7D}"/>
              </a:ext>
            </a:extLst>
          </p:cNvPr>
          <p:cNvSpPr/>
          <p:nvPr/>
        </p:nvSpPr>
        <p:spPr>
          <a:xfrm>
            <a:off x="510449" y="1304599"/>
            <a:ext cx="6799132" cy="3455723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lvl="0" indent="-342900">
              <a:lnSpc>
                <a:spcPts val="1870"/>
              </a:lnSpc>
              <a:spcBef>
                <a:spcPts val="18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333333">
                    <a:alpha val="100000"/>
                  </a:srgbClr>
                </a:solidFill>
                <a:latin typeface="Montserrat"/>
              </a:rPr>
              <a:t>Инициирование сильнейших землетрясений ассоциируется c разрывом тектонических зацепов (англ., «</a:t>
            </a:r>
            <a:r>
              <a:rPr lang="ru-RU" sz="1400" dirty="0" err="1">
                <a:solidFill>
                  <a:srgbClr val="333333">
                    <a:alpha val="100000"/>
                  </a:srgbClr>
                </a:solidFill>
                <a:latin typeface="Montserrat"/>
              </a:rPr>
              <a:t>tectonic</a:t>
            </a:r>
            <a:r>
              <a:rPr lang="ru-RU" sz="1400" dirty="0">
                <a:solidFill>
                  <a:srgbClr val="333333">
                    <a:alpha val="100000"/>
                  </a:srgbClr>
                </a:solidFill>
                <a:latin typeface="Montserrat"/>
              </a:rPr>
              <a:t> </a:t>
            </a:r>
            <a:r>
              <a:rPr lang="ru-RU" sz="1400" dirty="0" err="1">
                <a:solidFill>
                  <a:srgbClr val="333333">
                    <a:alpha val="100000"/>
                  </a:srgbClr>
                </a:solidFill>
                <a:latin typeface="Montserrat"/>
              </a:rPr>
              <a:t>asperity</a:t>
            </a:r>
            <a:r>
              <a:rPr lang="ru-RU" sz="1400" dirty="0">
                <a:solidFill>
                  <a:srgbClr val="333333">
                    <a:alpha val="100000"/>
                  </a:srgbClr>
                </a:solidFill>
                <a:latin typeface="Montserrat"/>
              </a:rPr>
              <a:t>»), которые являются зонами повышенной прочности, и напряжение на которых существенно выше по сравнению со средним напряжением на разломе Формирование тектонических зацепов и их структура контролируется детерминированной (крупномасштабной) и случайной (мелкомасштабной) шероховатостью границ разломов на масштабах от микронов до десятков километров</a:t>
            </a:r>
          </a:p>
          <a:p>
            <a:pPr lvl="0" indent="-342900">
              <a:lnSpc>
                <a:spcPts val="1870"/>
              </a:lnSpc>
              <a:spcBef>
                <a:spcPts val="18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333333">
                    <a:alpha val="100000"/>
                  </a:srgbClr>
                </a:solidFill>
                <a:latin typeface="Montserrat"/>
              </a:rPr>
              <a:t>Повышение точности определения координат гипоцентров землетрясений и низкая представительная магнитуда позволяют рассматривать сейсмические каталоги как новый надежный источник, дающий информацию о структуре разломов. При этом сейсмические данные должны анализироваться с учетом представлений о структурных и реологических особенностях разломов. </a:t>
            </a:r>
          </a:p>
          <a:p>
            <a:pPr lvl="0">
              <a:lnSpc>
                <a:spcPts val="1870"/>
              </a:lnSpc>
              <a:spcBef>
                <a:spcPts val="1800"/>
              </a:spcBef>
              <a:spcAft>
                <a:spcPts val="1000"/>
              </a:spcAft>
            </a:pPr>
            <a:endParaRPr lang="en-US" sz="1200" b="1" dirty="0">
              <a:solidFill>
                <a:srgbClr val="333333">
                  <a:alpha val="100000"/>
                </a:srgbClr>
              </a:solidFill>
              <a:latin typeface="Montserrat"/>
            </a:endParaRPr>
          </a:p>
          <a:p>
            <a:pPr algn="l">
              <a:spcBef>
                <a:spcPts val="600"/>
              </a:spcBef>
            </a:pPr>
            <a:endParaRPr lang="en-US" sz="1100" i="1" baseline="-2500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100" i="1" baseline="-2500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sz="9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1"/>
          <p:cNvSpPr txBox="1"/>
          <p:nvPr/>
        </p:nvSpPr>
        <p:spPr>
          <a:xfrm>
            <a:off x="11405664" y="6245215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ru-RU" sz="1050" dirty="0">
                <a:latin typeface="Montserrat"/>
              </a:rPr>
              <a:t>2</a:t>
            </a:r>
            <a:endParaRPr sz="2400" dirty="0">
              <a:latin typeface="Montserrat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798B5F9A-9485-EBCC-CB15-D7A609283727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  <a:ea typeface="Montserrat Bold"/>
                <a:cs typeface="Montserrat Bold"/>
              </a:rPr>
              <a:t>Актуальность и постановка задачи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922B38-6B42-7251-945C-52C7F5EB1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983" y="1304599"/>
            <a:ext cx="4290391" cy="2266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0DB18-6114-2A46-DAB4-C8FB38753EB2}"/>
              </a:ext>
            </a:extLst>
          </p:cNvPr>
          <p:cNvSpPr txBox="1"/>
          <p:nvPr/>
        </p:nvSpPr>
        <p:spPr>
          <a:xfrm>
            <a:off x="7401251" y="3980405"/>
            <a:ext cx="4799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Behr WM, </a:t>
            </a:r>
            <a:r>
              <a:rPr lang="en-US" sz="1200" dirty="0" err="1"/>
              <a:t>Bürgmann</a:t>
            </a:r>
            <a:r>
              <a:rPr lang="en-US" sz="1200" dirty="0"/>
              <a:t> R. 2021 What’s down there? The structures, materials and environment of deep-seated slow slip and tremor. Phil. Trans. R. Soc. A 379: 20200218. https://doi.org/10.1098/rsta.2020.0218</a:t>
            </a:r>
          </a:p>
        </p:txBody>
      </p:sp>
    </p:spTree>
    <p:extLst>
      <p:ext uri="{BB962C8B-B14F-4D97-AF65-F5344CB8AC3E}">
        <p14:creationId xmlns:p14="http://schemas.microsoft.com/office/powerpoint/2010/main" val="3993840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E4F4C62D-DFB8-B269-A1F0-EB2804741B85}"/>
              </a:ext>
            </a:extLst>
          </p:cNvPr>
          <p:cNvSpPr/>
          <p:nvPr/>
        </p:nvSpPr>
        <p:spPr>
          <a:xfrm>
            <a:off x="510448" y="249382"/>
            <a:ext cx="9730831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  <a:ea typeface="Montserrat Bold"/>
                <a:cs typeface="Montserrat Bold"/>
              </a:rPr>
              <a:t>Описание данных каталогов инструментальных измерений сейсмичности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F9DA027-FE0D-1E40-B833-E33D4F40C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368371"/>
              </p:ext>
            </p:extLst>
          </p:nvPr>
        </p:nvGraphicFramePr>
        <p:xfrm>
          <a:off x="5218415" y="1512652"/>
          <a:ext cx="6836425" cy="24891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46719">
                  <a:extLst>
                    <a:ext uri="{9D8B030D-6E8A-4147-A177-3AD203B41FA5}">
                      <a16:colId xmlns:a16="http://schemas.microsoft.com/office/drawing/2014/main" val="3479624466"/>
                    </a:ext>
                  </a:extLst>
                </a:gridCol>
                <a:gridCol w="1254534">
                  <a:extLst>
                    <a:ext uri="{9D8B030D-6E8A-4147-A177-3AD203B41FA5}">
                      <a16:colId xmlns:a16="http://schemas.microsoft.com/office/drawing/2014/main" val="720559355"/>
                    </a:ext>
                  </a:extLst>
                </a:gridCol>
                <a:gridCol w="759461">
                  <a:extLst>
                    <a:ext uri="{9D8B030D-6E8A-4147-A177-3AD203B41FA5}">
                      <a16:colId xmlns:a16="http://schemas.microsoft.com/office/drawing/2014/main" val="1923361511"/>
                    </a:ext>
                  </a:extLst>
                </a:gridCol>
                <a:gridCol w="1111170">
                  <a:extLst>
                    <a:ext uri="{9D8B030D-6E8A-4147-A177-3AD203B41FA5}">
                      <a16:colId xmlns:a16="http://schemas.microsoft.com/office/drawing/2014/main" val="4214778325"/>
                    </a:ext>
                  </a:extLst>
                </a:gridCol>
                <a:gridCol w="752354">
                  <a:extLst>
                    <a:ext uri="{9D8B030D-6E8A-4147-A177-3AD203B41FA5}">
                      <a16:colId xmlns:a16="http://schemas.microsoft.com/office/drawing/2014/main" val="6773725"/>
                    </a:ext>
                  </a:extLst>
                </a:gridCol>
                <a:gridCol w="795440">
                  <a:extLst>
                    <a:ext uri="{9D8B030D-6E8A-4147-A177-3AD203B41FA5}">
                      <a16:colId xmlns:a16="http://schemas.microsoft.com/office/drawing/2014/main" val="1246961245"/>
                    </a:ext>
                  </a:extLst>
                </a:gridCol>
                <a:gridCol w="675298">
                  <a:extLst>
                    <a:ext uri="{9D8B030D-6E8A-4147-A177-3AD203B41FA5}">
                      <a16:colId xmlns:a16="http://schemas.microsoft.com/office/drawing/2014/main" val="1265847409"/>
                    </a:ext>
                  </a:extLst>
                </a:gridCol>
                <a:gridCol w="641449">
                  <a:extLst>
                    <a:ext uri="{9D8B030D-6E8A-4147-A177-3AD203B41FA5}">
                      <a16:colId xmlns:a16="http://schemas.microsoft.com/office/drawing/2014/main" val="2994647020"/>
                    </a:ext>
                  </a:extLst>
                </a:gridCol>
              </a:tblGrid>
              <a:tr h="6185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Источник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Длительность охвата наблюдений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Количество событий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Количество событий имеющие магнитуду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Глубина события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Магнитуда события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293054"/>
                  </a:ext>
                </a:extLst>
              </a:tr>
              <a:tr h="618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Мин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Макс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Мин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Макс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617298"/>
                  </a:ext>
                </a:extLst>
              </a:tr>
              <a:tr h="469602">
                <a:tc>
                  <a:txBody>
                    <a:bodyPr/>
                    <a:lstStyle/>
                    <a:p>
                      <a:r>
                        <a:rPr lang="en-US" sz="1200" dirty="0"/>
                        <a:t>USGS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 01/06/</a:t>
                      </a:r>
                      <a:r>
                        <a:rPr lang="en-US" sz="1200" dirty="0"/>
                        <a:t>1990</a:t>
                      </a:r>
                      <a:r>
                        <a:rPr lang="ru-RU" sz="1200" dirty="0"/>
                        <a:t> по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/>
                        <a:t>12/011/2025</a:t>
                      </a:r>
                      <a:endParaRPr lang="en-US" sz="1200" dirty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163</a:t>
                      </a:r>
                      <a:r>
                        <a:rPr lang="en-US" sz="12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-2.51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732.8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8.8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964315"/>
                  </a:ext>
                </a:extLst>
              </a:tr>
              <a:tr h="611973">
                <a:tc>
                  <a:txBody>
                    <a:bodyPr/>
                    <a:lstStyle/>
                    <a:p>
                      <a:r>
                        <a:rPr lang="ru-RU" sz="1200" dirty="0"/>
                        <a:t>КФ ГС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 01/01/1990 по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/>
                        <a:t>20/0</a:t>
                      </a:r>
                      <a:r>
                        <a:rPr lang="en-US" sz="1200" dirty="0"/>
                        <a:t>10</a:t>
                      </a:r>
                      <a:r>
                        <a:rPr lang="ru-RU" sz="1200" dirty="0"/>
                        <a:t>/202</a:t>
                      </a:r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39008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38962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678.9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3.</a:t>
                      </a:r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  <a:r>
                        <a:rPr lang="ru-RU" sz="1200" dirty="0"/>
                        <a:t>.</a:t>
                      </a:r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365479"/>
                  </a:ext>
                </a:extLst>
              </a:tr>
            </a:tbl>
          </a:graphicData>
        </a:graphic>
      </p:graphicFrame>
      <p:sp>
        <p:nvSpPr>
          <p:cNvPr id="2" name="1">
            <a:extLst>
              <a:ext uri="{FF2B5EF4-FFF2-40B4-BE49-F238E27FC236}">
                <a16:creationId xmlns:a16="http://schemas.microsoft.com/office/drawing/2014/main" id="{02003775-B1FA-FF3E-EC10-863C91C0A67B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ru-RU" sz="1050" dirty="0">
                <a:latin typeface="Montserrat"/>
              </a:rPr>
              <a:t>3</a:t>
            </a:r>
            <a:endParaRPr sz="1050" dirty="0">
              <a:latin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92BDDC-A58A-2B09-0B6A-3F6FFA3BDD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2245" r="7663" b="11511"/>
          <a:stretch>
            <a:fillRect/>
          </a:stretch>
        </p:blipFill>
        <p:spPr>
          <a:xfrm>
            <a:off x="280020" y="1311376"/>
            <a:ext cx="4596780" cy="5297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DB12B6-0A3A-C11D-7936-A447E0930863}"/>
              </a:ext>
            </a:extLst>
          </p:cNvPr>
          <p:cNvSpPr txBox="1"/>
          <p:nvPr/>
        </p:nvSpPr>
        <p:spPr>
          <a:xfrm>
            <a:off x="5218415" y="4527238"/>
            <a:ext cx="5775961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aseline="30000"/>
            </a:lvl1pPr>
          </a:lstStyle>
          <a:p>
            <a:r>
              <a:rPr lang="ru-RU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</a:t>
            </a:r>
            <a:r>
              <a:rPr lang="en-US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https://sdis.emsd.ru/info/earthquakes/catalogue.php</a:t>
            </a:r>
            <a:endParaRPr lang="en-US" sz="1600" dirty="0"/>
          </a:p>
          <a:p>
            <a:r>
              <a:rPr lang="en-US" sz="1600" dirty="0"/>
              <a:t>Earthquakes Catalogue for Kamchatka and the Commander Islands KB GS RAS</a:t>
            </a:r>
          </a:p>
          <a:p>
            <a:r>
              <a:rPr lang="en-US" sz="1600" dirty="0"/>
              <a:t>2. https://earthquake.usgs.gov/earthquakes/search/</a:t>
            </a:r>
            <a:br>
              <a:rPr lang="en-US" sz="1600" dirty="0"/>
            </a:br>
            <a:r>
              <a:rPr lang="en-US" sz="1600" dirty="0"/>
              <a:t>NEIS USGS Earthquakes Catalogue</a:t>
            </a:r>
            <a:endParaRPr lang="ru-RU" sz="1600" dirty="0"/>
          </a:p>
          <a:p>
            <a:r>
              <a:rPr lang="ru-RU" sz="1600" dirty="0"/>
              <a:t>3. </a:t>
            </a:r>
            <a:r>
              <a:rPr lang="en-US" sz="1600" dirty="0"/>
              <a:t>GCMT</a:t>
            </a:r>
          </a:p>
        </p:txBody>
      </p:sp>
    </p:spTree>
    <p:extLst>
      <p:ext uri="{BB962C8B-B14F-4D97-AF65-F5344CB8AC3E}">
        <p14:creationId xmlns:p14="http://schemas.microsoft.com/office/powerpoint/2010/main" val="396382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FF4680-023A-6C85-CB41-CD565FDEC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9FF53B41-81A5-9C6E-C582-374EA27D037A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Параметрическое разделение сейсмических событий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5BDD46C3-F23A-50F0-EB62-BADE999D8A66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ru-RU" sz="1050" dirty="0">
                <a:latin typeface="Montserrat"/>
              </a:rPr>
              <a:t>4</a:t>
            </a:r>
            <a:endParaRPr sz="1050" dirty="0">
              <a:latin typeface="Montserra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31B2D6-E35B-A141-18A3-2A1FA30EFB9B}"/>
                  </a:ext>
                </a:extLst>
              </p:cNvPr>
              <p:cNvSpPr txBox="1"/>
              <p:nvPr/>
            </p:nvSpPr>
            <p:spPr>
              <a:xfrm>
                <a:off x="6521363" y="1084483"/>
                <a:ext cx="5533478" cy="3169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800"/>
                  </a:spcBef>
                </a:pPr>
                <a:endParaRPr lang="ru-RU" sz="2200" dirty="0">
                  <a:solidFill>
                    <a:srgbClr val="000000">
                      <a:alpha val="10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/>
                <a:r>
                  <a:rPr lang="ru-RU" sz="1400" dirty="0">
                    <a:latin typeface="Montserrat"/>
                  </a:rPr>
                  <a:t>Модель ETAS представляет собой ветвящийся процесс множественного </a:t>
                </a:r>
                <a:r>
                  <a:rPr lang="ru-RU" sz="1400" dirty="0">
                    <a:solidFill>
                      <a:srgbClr val="333333">
                        <a:alpha val="100000"/>
                      </a:srgbClr>
                    </a:solidFill>
                    <a:latin typeface="Montserrat"/>
                  </a:rPr>
                  <a:t>типа и является частным случаем маркированного процесса Хоукса. </a:t>
                </a:r>
              </a:p>
              <a:p>
                <a:pPr lvl="0" indent="-342900">
                  <a:buFont typeface="Arial" panose="020B0604020202020204" pitchFamily="34" charset="0"/>
                  <a:buChar char="•"/>
                </a:pPr>
                <a:endParaRPr lang="ru-RU" sz="1400" dirty="0">
                  <a:solidFill>
                    <a:srgbClr val="333333">
                      <a:alpha val="100000"/>
                    </a:srgbClr>
                  </a:solidFill>
                  <a:latin typeface="Montserrat"/>
                </a:endParaRPr>
              </a:p>
              <a:p>
                <a:pPr lvl="0"/>
                <a:r>
                  <a:rPr lang="ru-RU" sz="1400" dirty="0">
                    <a:solidFill>
                      <a:srgbClr val="333333">
                        <a:alpha val="100000"/>
                      </a:srgbClr>
                    </a:solidFill>
                    <a:latin typeface="Montserrat"/>
                  </a:rPr>
                  <a:t>Модель ETAS предполагает, что каждое событие является либо фоновым (спонтанным) событием, либо </a:t>
                </a:r>
                <a:r>
                  <a:rPr lang="ru-RU" sz="1400" dirty="0" err="1">
                    <a:solidFill>
                      <a:srgbClr val="333333">
                        <a:alpha val="100000"/>
                      </a:srgbClr>
                    </a:solidFill>
                    <a:latin typeface="Montserrat"/>
                  </a:rPr>
                  <a:t>триггерировано</a:t>
                </a:r>
                <a:r>
                  <a:rPr lang="ru-RU" sz="1400" dirty="0">
                    <a:solidFill>
                      <a:srgbClr val="333333">
                        <a:alpha val="100000"/>
                      </a:srgbClr>
                    </a:solidFill>
                    <a:latin typeface="Montserrat"/>
                  </a:rPr>
                  <a:t> предыдущим событием.</a:t>
                </a:r>
              </a:p>
              <a:p>
                <a:pPr lvl="0"/>
                <a:endParaRPr lang="ru-RU" sz="1400" dirty="0">
                  <a:solidFill>
                    <a:srgbClr val="333333">
                      <a:alpha val="100000"/>
                    </a:srgbClr>
                  </a:solidFill>
                  <a:latin typeface="Montserra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</m:ctrlPr>
                        </m:sSubPr>
                        <m:e>
                          <m: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𝜆</m:t>
                          </m:r>
                        </m:e>
                        <m:sub>
                          <m: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𝛽</m:t>
                          </m:r>
                          <m: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,</m:t>
                          </m:r>
                          <m: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</m:ctrlPr>
                            </m:dPr>
                            <m:e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𝑡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,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𝑥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,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𝑦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,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𝑚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</m:ctrlPr>
                            </m:sSubPr>
                            <m:e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𝜘</m:t>
                              </m:r>
                            </m:e>
                            <m:sub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100">
                          <a:solidFill>
                            <a:srgbClr val="333333">
                              <a:alpha val="100000"/>
                            </a:srgbClr>
                          </a:solidFill>
                        </a:rPr>
                        <m:t>=</m:t>
                      </m:r>
                      <m:sSub>
                        <m:sSubPr>
                          <m:ctrlP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</m:ctrlPr>
                        </m:sSubPr>
                        <m:e>
                          <m: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𝜈</m:t>
                          </m:r>
                        </m:e>
                        <m:sub>
                          <m: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𝛽</m:t>
                          </m:r>
                        </m:sub>
                      </m:sSub>
                      <m:d>
                        <m:dPr>
                          <m:ctrlP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</m:ctrlPr>
                        </m:dPr>
                        <m:e>
                          <m: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</m:ctrlPr>
                            </m:accPr>
                            <m:e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</m:ctrlPr>
                            </m:dPr>
                            <m:e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𝑥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,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11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</m:ctrlPr>
                            </m:naryPr>
                            <m:sub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𝑖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&lt;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𝑡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𝐴</m:t>
                                  </m:r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,</m:t>
                                  </m:r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100">
                                          <a:solidFill>
                                            <a:srgbClr val="333333">
                                              <a:alpha val="100000"/>
                                            </a:srgbClr>
                                          </a:solidFill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>
                                          <a:solidFill>
                                            <a:srgbClr val="333333">
                                              <a:alpha val="100000"/>
                                            </a:srgbClr>
                                          </a:solidFill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100">
                                          <a:solidFill>
                                            <a:srgbClr val="333333">
                                              <a:alpha val="100000"/>
                                            </a:srgbClr>
                                          </a:solidFill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sSub>
                            <m:sSubPr>
                              <m:ctrlP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</m:ctrlPr>
                            </m:sSubPr>
                            <m:e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𝑐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,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</m:ctrlPr>
                            </m:dPr>
                            <m:e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𝑡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</m:ctrlPr>
                            </m:sSubPr>
                            <m:e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𝐷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,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𝛾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,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</m:ctrlPr>
                            </m:dPr>
                            <m:e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𝑥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,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𝑦</m:t>
                              </m:r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1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1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100">
                          <a:solidFill>
                            <a:srgbClr val="333333">
                              <a:alpha val="100000"/>
                            </a:srgbClr>
                          </a:solidFill>
                        </a:rPr>
                        <m:t>,</m:t>
                      </m:r>
                    </m:oMath>
                  </m:oMathPara>
                </a14:m>
                <a:endParaRPr lang="en-US" sz="1400" dirty="0">
                  <a:solidFill>
                    <a:srgbClr val="333333">
                      <a:alpha val="100000"/>
                    </a:srgbClr>
                  </a:solidFill>
                  <a:latin typeface="Montserrat"/>
                </a:endParaRPr>
              </a:p>
              <a:p>
                <a:r>
                  <a:rPr lang="ru-RU" sz="1400" dirty="0">
                    <a:solidFill>
                      <a:srgbClr val="333333">
                        <a:alpha val="100000"/>
                      </a:srgbClr>
                    </a:solidFill>
                    <a:latin typeface="Montserrat"/>
                  </a:rPr>
                  <a:t>где</a:t>
                </a:r>
                <a:endParaRPr lang="en-US" sz="1400" dirty="0">
                  <a:solidFill>
                    <a:srgbClr val="333333">
                      <a:alpha val="100000"/>
                    </a:srgbClr>
                  </a:solidFill>
                  <a:latin typeface="Montserra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</m:ctrlPr>
                        </m:sSubPr>
                        <m:e>
                          <m:r>
                            <a:rPr lang="en-US" sz="12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𝜈</m:t>
                          </m:r>
                        </m:e>
                        <m:sub>
                          <m:r>
                            <a:rPr lang="en-US" sz="12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𝛽</m:t>
                          </m:r>
                        </m:sub>
                      </m:sSub>
                      <m:d>
                        <m:dPr>
                          <m:ctrlPr>
                            <a:rPr lang="en-US" sz="12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</m:ctrlPr>
                        </m:dPr>
                        <m:e>
                          <m:r>
                            <a:rPr lang="en-US" sz="12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𝑚</m:t>
                          </m:r>
                        </m:e>
                      </m:d>
                      <m:r>
                        <a:rPr lang="en-US" sz="1200">
                          <a:solidFill>
                            <a:srgbClr val="333333">
                              <a:alpha val="100000"/>
                            </a:srgbClr>
                          </a:solidFill>
                        </a:rPr>
                        <m:t>=</m:t>
                      </m:r>
                      <m:r>
                        <a:rPr lang="en-US" sz="1200">
                          <a:solidFill>
                            <a:srgbClr val="333333">
                              <a:alpha val="100000"/>
                            </a:srgbClr>
                          </a:solidFill>
                        </a:rPr>
                        <m:t>𝛽</m:t>
                      </m:r>
                      <m:sSup>
                        <m:sSupPr>
                          <m:ctrlPr>
                            <a:rPr lang="en-US" sz="12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</m:ctrlPr>
                        </m:sSupPr>
                        <m:e>
                          <m:r>
                            <a:rPr lang="en-US" sz="1200">
                              <a:solidFill>
                                <a:srgbClr val="333333">
                                  <a:alpha val="100000"/>
                                </a:srgbClr>
                              </a:solidFill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12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</m:ctrlPr>
                            </m:dPr>
                            <m:e>
                              <m:r>
                                <a:rPr lang="en-US" sz="12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−</m:t>
                              </m:r>
                              <m:r>
                                <a:rPr lang="en-US" sz="1200">
                                  <a:solidFill>
                                    <a:srgbClr val="333333">
                                      <a:alpha val="100000"/>
                                    </a:srgbClr>
                                  </a:solidFill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sz="12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</m:ctrlPr>
                                </m:dPr>
                                <m:e>
                                  <m:r>
                                    <a:rPr lang="en-US" sz="12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𝑚</m:t>
                                  </m:r>
                                  <m:r>
                                    <a:rPr lang="en-US" sz="1200">
                                      <a:solidFill>
                                        <a:srgbClr val="333333">
                                          <a:alpha val="100000"/>
                                        </a:srgbClr>
                                      </a:solidFill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>
                                          <a:solidFill>
                                            <a:srgbClr val="333333">
                                              <a:alpha val="100000"/>
                                            </a:srgbClr>
                                          </a:solidFill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>
                                          <a:solidFill>
                                            <a:srgbClr val="333333">
                                              <a:alpha val="100000"/>
                                            </a:srgbClr>
                                          </a:solidFill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>
                                          <a:solidFill>
                                            <a:srgbClr val="333333">
                                              <a:alpha val="100000"/>
                                            </a:srgbClr>
                                          </a:solidFill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p>
                      </m:sSup>
                      <m:r>
                        <a:rPr lang="en-US" sz="1200">
                          <a:solidFill>
                            <a:srgbClr val="333333">
                              <a:alpha val="100000"/>
                            </a:srgbClr>
                          </a:solidFill>
                        </a:rPr>
                        <m:t>, </m:t>
                      </m:r>
                      <m:r>
                        <a:rPr lang="en-US" sz="1200">
                          <a:solidFill>
                            <a:srgbClr val="333333">
                              <a:alpha val="100000"/>
                            </a:srgbClr>
                          </a:solidFill>
                        </a:rPr>
                        <m:t>𝛽</m:t>
                      </m:r>
                      <m:r>
                        <a:rPr lang="en-US" sz="1200">
                          <a:solidFill>
                            <a:srgbClr val="333333">
                              <a:alpha val="100000"/>
                            </a:srgbClr>
                          </a:solidFill>
                        </a:rPr>
                        <m:t>&gt;0</m:t>
                      </m:r>
                    </m:oMath>
                  </m:oMathPara>
                </a14:m>
                <a:endParaRPr lang="en-US" sz="1400" dirty="0">
                  <a:solidFill>
                    <a:srgbClr val="333333">
                      <a:alpha val="100000"/>
                    </a:srgbClr>
                  </a:solidFill>
                  <a:latin typeface="Montserrat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31B2D6-E35B-A141-18A3-2A1FA30EF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363" y="1084483"/>
                <a:ext cx="5533478" cy="3169329"/>
              </a:xfrm>
              <a:prstGeom prst="rect">
                <a:avLst/>
              </a:prstGeom>
              <a:blipFill>
                <a:blip r:embed="rId4"/>
                <a:stretch>
                  <a:fillRect l="-330" b="-7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9A7A14-41EB-E29D-CE56-08AF9342C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3" y="1593182"/>
            <a:ext cx="6057992" cy="3894805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A94A88FA-B98E-4B1F-642A-787AA5E76A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234029"/>
              </p:ext>
            </p:extLst>
          </p:nvPr>
        </p:nvGraphicFramePr>
        <p:xfrm>
          <a:off x="6546057" y="4448950"/>
          <a:ext cx="5379720" cy="1604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6476396" imgH="1932775" progId="Word.Document.12">
                  <p:embed/>
                </p:oleObj>
              </mc:Choice>
              <mc:Fallback>
                <p:oleObj name="Document" r:id="rId6" imgW="6476396" imgH="1932775" progId="Word.Document.12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F017093F-8401-2409-7F6C-2F75DE6437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46057" y="4448950"/>
                        <a:ext cx="5379720" cy="16046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432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BB193A-94BB-3261-D89D-023FFB21C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1ED4268C-14BC-1862-29E9-DF54B4D07E39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Непараметрическое разделение сейсмических событий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821F74E9-1799-40AD-9259-A3F982B8BF95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ru-RU" sz="1050" dirty="0">
                <a:latin typeface="Montserrat"/>
              </a:rPr>
              <a:t>5</a:t>
            </a:r>
            <a:endParaRPr sz="1050" dirty="0">
              <a:latin typeface="Montserra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B38A6F-3E55-3379-6EC0-103CC0B8B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9" y="1392403"/>
            <a:ext cx="4329974" cy="52162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CA24A9-DA38-7A50-2350-CF5CC50BEE86}"/>
                  </a:ext>
                </a:extLst>
              </p:cNvPr>
              <p:cNvSpPr txBox="1"/>
              <p:nvPr/>
            </p:nvSpPr>
            <p:spPr>
              <a:xfrm>
                <a:off x="4523931" y="4628047"/>
                <a:ext cx="759477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16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0" i="1" smtClean="0">
                                      <a:latin typeface="Cambria Math" panose="02040503050406030204" pitchFamily="18" charset="0"/>
                                    </a:rPr>
                                    <m:t>год</m:t>
                                  </m:r>
                                </m:e>
                                <m:sup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ru-RU" sz="16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0" i="1" smtClean="0">
                                      <a:latin typeface="Cambria Math" panose="02040503050406030204" pitchFamily="18" charset="0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ru-RU" sz="1600">
                          <a:latin typeface="Cambria Math" panose="02040503050406030204" pitchFamily="18" charset="0"/>
                        </a:rPr>
                        <m:t> =7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.94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>
                          <a:latin typeface="Cambria Math" panose="02040503050406030204" pitchFamily="18" charset="0"/>
                        </a:rPr>
                        <m:t>0.9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160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1600" b="0" dirty="0">
                  <a:solidFill>
                    <a:srgbClr val="000000">
                      <a:alpha val="100000"/>
                    </a:srgbClr>
                  </a:solidFill>
                  <a:latin typeface="Montserrat" panose="00000500000000000000" pitchFamily="2" charset="-52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CA24A9-DA38-7A50-2350-CF5CC50BE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931" y="4628047"/>
                <a:ext cx="7594778" cy="338554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71B916-1231-4D67-C6C8-681C8E84EF8A}"/>
                  </a:ext>
                </a:extLst>
              </p:cNvPr>
              <p:cNvSpPr txBox="1"/>
              <p:nvPr/>
            </p:nvSpPr>
            <p:spPr>
              <a:xfrm>
                <a:off x="4776582" y="1304599"/>
                <a:ext cx="7089477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Montserrat" panose="00000500000000000000" pitchFamily="2" charset="-52"/>
                  </a:rPr>
                  <a:t>Если определить в пространстве «время – магнитуда» меру связи между землетрясениями, то сейсмичность может быть представлена деревом связей между «ближайшими соседями». Корреляционная метрика (функции «ближайшего соседа») для каждой пары события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>
                            <a:latin typeface="Montserrat"/>
                          </a:rPr>
                        </m:ctrlPr>
                      </m:dPr>
                      <m:e>
                        <m:r>
                          <a:rPr lang="en-US" sz="1400">
                            <a:latin typeface="Montserrat"/>
                          </a:rPr>
                          <m:t>𝑖</m:t>
                        </m:r>
                        <m:r>
                          <a:rPr lang="en-US" sz="1400">
                            <a:latin typeface="Montserrat"/>
                          </a:rPr>
                          <m:t>,</m:t>
                        </m:r>
                        <m:r>
                          <a:rPr lang="en-US" sz="1400">
                            <a:latin typeface="Montserrat"/>
                          </a:rPr>
                          <m:t>𝑗</m:t>
                        </m:r>
                      </m:e>
                    </m:d>
                  </m:oMath>
                </a14:m>
                <a:r>
                  <a:rPr lang="ru-RU" sz="1400" dirty="0">
                    <a:latin typeface="Montserrat" panose="00000500000000000000" pitchFamily="2" charset="-52"/>
                  </a:rPr>
                  <a:t> имеет вид:</a:t>
                </a:r>
                <a:endParaRPr lang="en-US" sz="1400" dirty="0">
                  <a:latin typeface="Montserrat" panose="00000500000000000000" pitchFamily="2" charset="-52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71B916-1231-4D67-C6C8-681C8E84E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582" y="1304599"/>
                <a:ext cx="7089477" cy="1169551"/>
              </a:xfrm>
              <a:prstGeom prst="rect">
                <a:avLst/>
              </a:prstGeom>
              <a:blipFill>
                <a:blip r:embed="rId6"/>
                <a:stretch>
                  <a:fillRect l="-258" t="-1042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Объект 2">
                <a:extLst>
                  <a:ext uri="{FF2B5EF4-FFF2-40B4-BE49-F238E27FC236}">
                    <a16:creationId xmlns:a16="http://schemas.microsoft.com/office/drawing/2014/main" id="{1AE0C016-43CF-C5A9-BDEB-014C834C5E83}"/>
                  </a:ext>
                </a:extLst>
              </p:cNvPr>
              <p:cNvSpPr txBox="1"/>
              <p:nvPr/>
            </p:nvSpPr>
            <p:spPr bwMode="auto">
              <a:xfrm>
                <a:off x="4933443" y="2587925"/>
                <a:ext cx="5135226" cy="90963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, 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&amp;+∞, 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≤0</m:t>
                              </m:r>
                            </m:e>
                          </m:eqAr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600" dirty="0">
                  <a:latin typeface="Montserrat" panose="00000500000000000000" pitchFamily="2" charset="-52"/>
                </a:endParaRPr>
              </a:p>
            </p:txBody>
          </p:sp>
        </mc:Choice>
        <mc:Fallback>
          <p:sp>
            <p:nvSpPr>
              <p:cNvPr id="14" name="Объект 2">
                <a:extLst>
                  <a:ext uri="{FF2B5EF4-FFF2-40B4-BE49-F238E27FC236}">
                    <a16:creationId xmlns:a16="http://schemas.microsoft.com/office/drawing/2014/main" id="{1AE0C016-43CF-C5A9-BDEB-014C834C5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3443" y="2587925"/>
                <a:ext cx="5135226" cy="9096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Объект 4">
                <a:extLst>
                  <a:ext uri="{FF2B5EF4-FFF2-40B4-BE49-F238E27FC236}">
                    <a16:creationId xmlns:a16="http://schemas.microsoft.com/office/drawing/2014/main" id="{0630FD72-1D49-A2C4-37E0-A5960B11E6D8}"/>
                  </a:ext>
                </a:extLst>
              </p:cNvPr>
              <p:cNvSpPr txBox="1"/>
              <p:nvPr/>
            </p:nvSpPr>
            <p:spPr bwMode="auto">
              <a:xfrm>
                <a:off x="9134738" y="2836311"/>
                <a:ext cx="3612348" cy="909638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, 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Montserrat" panose="00000500000000000000" pitchFamily="2" charset="-52"/>
                </a:endParaRPr>
              </a:p>
            </p:txBody>
          </p:sp>
        </mc:Choice>
        <mc:Fallback>
          <p:sp>
            <p:nvSpPr>
              <p:cNvPr id="15" name="Объект 4">
                <a:extLst>
                  <a:ext uri="{FF2B5EF4-FFF2-40B4-BE49-F238E27FC236}">
                    <a16:creationId xmlns:a16="http://schemas.microsoft.com/office/drawing/2014/main" id="{0630FD72-1D49-A2C4-37E0-A5960B11E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34738" y="2836311"/>
                <a:ext cx="3612348" cy="9096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Объект 7">
                <a:extLst>
                  <a:ext uri="{FF2B5EF4-FFF2-40B4-BE49-F238E27FC236}">
                    <a16:creationId xmlns:a16="http://schemas.microsoft.com/office/drawing/2014/main" id="{F7F65CAD-3386-B524-478B-9ACE2DC48683}"/>
                  </a:ext>
                </a:extLst>
              </p:cNvPr>
              <p:cNvSpPr txBox="1"/>
              <p:nvPr/>
            </p:nvSpPr>
            <p:spPr bwMode="auto">
              <a:xfrm>
                <a:off x="5064008" y="3453179"/>
                <a:ext cx="1973340" cy="92062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Montserrat" panose="00000500000000000000" pitchFamily="2" charset="-52"/>
                </a:endParaRPr>
              </a:p>
            </p:txBody>
          </p:sp>
        </mc:Choice>
        <mc:Fallback>
          <p:sp>
            <p:nvSpPr>
              <p:cNvPr id="16" name="Объект 7">
                <a:extLst>
                  <a:ext uri="{FF2B5EF4-FFF2-40B4-BE49-F238E27FC236}">
                    <a16:creationId xmlns:a16="http://schemas.microsoft.com/office/drawing/2014/main" id="{F7F65CAD-3386-B524-478B-9ACE2DC48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4008" y="3453179"/>
                <a:ext cx="1973340" cy="9206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Объект 10">
                <a:extLst>
                  <a:ext uri="{FF2B5EF4-FFF2-40B4-BE49-F238E27FC236}">
                    <a16:creationId xmlns:a16="http://schemas.microsoft.com/office/drawing/2014/main" id="{0751CE54-0AFC-62F6-DB7E-63638E34414E}"/>
                  </a:ext>
                </a:extLst>
              </p:cNvPr>
              <p:cNvSpPr txBox="1"/>
              <p:nvPr/>
            </p:nvSpPr>
            <p:spPr bwMode="auto">
              <a:xfrm>
                <a:off x="6714057" y="3453476"/>
                <a:ext cx="2716517" cy="93376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Montserrat" panose="00000500000000000000" pitchFamily="2" charset="-52"/>
                </a:endParaRPr>
              </a:p>
            </p:txBody>
          </p:sp>
        </mc:Choice>
        <mc:Fallback>
          <p:sp>
            <p:nvSpPr>
              <p:cNvPr id="17" name="Объект 10">
                <a:extLst>
                  <a:ext uri="{FF2B5EF4-FFF2-40B4-BE49-F238E27FC236}">
                    <a16:creationId xmlns:a16="http://schemas.microsoft.com/office/drawing/2014/main" id="{0751CE54-0AFC-62F6-DB7E-63638E344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4057" y="3453476"/>
                <a:ext cx="2716517" cy="9337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Объект 11">
                <a:extLst>
                  <a:ext uri="{FF2B5EF4-FFF2-40B4-BE49-F238E27FC236}">
                    <a16:creationId xmlns:a16="http://schemas.microsoft.com/office/drawing/2014/main" id="{120D9F5D-D7A7-9193-8A5E-55D2E5DBA308}"/>
                  </a:ext>
                </a:extLst>
              </p:cNvPr>
              <p:cNvSpPr txBox="1"/>
              <p:nvPr/>
            </p:nvSpPr>
            <p:spPr bwMode="auto">
              <a:xfrm>
                <a:off x="9137995" y="3429000"/>
                <a:ext cx="2812508" cy="93376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Montserrat" panose="00000500000000000000" pitchFamily="2" charset="-52"/>
                </a:endParaRPr>
              </a:p>
            </p:txBody>
          </p:sp>
        </mc:Choice>
        <mc:Fallback>
          <p:sp>
            <p:nvSpPr>
              <p:cNvPr id="18" name="Объект 11">
                <a:extLst>
                  <a:ext uri="{FF2B5EF4-FFF2-40B4-BE49-F238E27FC236}">
                    <a16:creationId xmlns:a16="http://schemas.microsoft.com/office/drawing/2014/main" id="{120D9F5D-D7A7-9193-8A5E-55D2E5DBA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37995" y="3429000"/>
                <a:ext cx="2812508" cy="93376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B36DAA2-2A91-DC1B-69F7-0BEB59D7727B}"/>
              </a:ext>
            </a:extLst>
          </p:cNvPr>
          <p:cNvCxnSpPr/>
          <p:nvPr/>
        </p:nvCxnSpPr>
        <p:spPr>
          <a:xfrm>
            <a:off x="8242988" y="3042744"/>
            <a:ext cx="6384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0B9B1FC-81FC-B9FE-8BF3-49A974FEB281}"/>
              </a:ext>
            </a:extLst>
          </p:cNvPr>
          <p:cNvSpPr txBox="1"/>
          <p:nvPr/>
        </p:nvSpPr>
        <p:spPr>
          <a:xfrm>
            <a:off x="4840423" y="3872689"/>
            <a:ext cx="7351577" cy="602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0000500000000000000" pitchFamily="2" charset="-52"/>
              </a:rPr>
              <a:t>Закон Гутенберга-Рихтера для территории Камчатского сегмента зоны субдукции имеет вид</a:t>
            </a:r>
            <a:endParaRPr lang="en-US" sz="16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55934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BB5E0F-248D-DA3B-1C4B-D43E51A09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509997DF-EEBA-EF96-0A4D-10E7BED1CB59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Локализация сейсмичности в плоскости разлома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0CD55105-CB46-0776-D08E-0F8A5C69CA6D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en-US" sz="1050" dirty="0">
                <a:latin typeface="Montserrat"/>
              </a:rPr>
              <a:t>6</a:t>
            </a:r>
            <a:endParaRPr sz="1050" dirty="0">
              <a:latin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5CA87A-0DBD-77AB-8C27-F9E33A25D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" y="1512838"/>
            <a:ext cx="7843322" cy="4564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DDB313-DB35-676E-7701-D40E843DFFDE}"/>
              </a:ext>
            </a:extLst>
          </p:cNvPr>
          <p:cNvSpPr txBox="1"/>
          <p:nvPr/>
        </p:nvSpPr>
        <p:spPr>
          <a:xfrm>
            <a:off x="8202732" y="1859339"/>
            <a:ext cx="38521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(а) Распределение фоновых и кластерных мод по зоне субдукции (размер ячейки 10 × 10 км²); </a:t>
            </a:r>
          </a:p>
          <a:p>
            <a:endParaRPr lang="ru-RU" dirty="0"/>
          </a:p>
          <a:p>
            <a:r>
              <a:rPr lang="ru-RU" dirty="0"/>
              <a:t>(б) Статистика Гутенберга–Рихтера для фоновых (серый) и кластерных (красный) мод сейсмичности; </a:t>
            </a:r>
          </a:p>
          <a:p>
            <a:endParaRPr lang="ru-RU" dirty="0"/>
          </a:p>
          <a:p>
            <a:r>
              <a:rPr lang="ru-RU" dirty="0"/>
              <a:t>(в) относительное попарное расстояние между гипоцентрами землетрясений для двух мод сейсмичности.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1236899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C4C81-0CE6-E500-C4F1-CF0F5C792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BF0102A3-009E-2F61-FFD9-3FD1821D844F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Использование методов машинного обучения для оценки структурных особенностей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1421BEE8-44B6-C4A5-D6A6-BF4484F51783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en-US" sz="1050" dirty="0">
                <a:latin typeface="Montserrat"/>
              </a:rPr>
              <a:t>7</a:t>
            </a:r>
            <a:endParaRPr sz="1050" dirty="0">
              <a:latin typeface="Montserrat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324C98-D6B6-8813-7F2E-1852EACADBF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829" t="8178" r="21332" b="9199"/>
          <a:stretch/>
        </p:blipFill>
        <p:spPr>
          <a:xfrm>
            <a:off x="7742076" y="1985704"/>
            <a:ext cx="4312764" cy="288659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2E7CD4C-459F-8D58-4CD7-426039570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5716"/>
            <a:ext cx="7346756" cy="42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86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78C7F8-2548-C2A3-BA8E-238CA3A5A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F6D0D783-F8CE-2BCD-AA41-44567A4F3BAF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Методы кластеризации основанные на плотности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80C7E118-6DC1-A055-0619-A63D365ABCE4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en-US" sz="1050" dirty="0">
                <a:latin typeface="Montserrat"/>
              </a:rPr>
              <a:t>8</a:t>
            </a:r>
            <a:endParaRPr sz="1050" dirty="0">
              <a:latin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B595AA-D6CC-BFF4-DAA9-98767630F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9" y="1661160"/>
            <a:ext cx="6370434" cy="33181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D41A57-8BC0-C1FC-5135-3D22CD8BE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62" y="1855973"/>
            <a:ext cx="4623809" cy="2928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94A95F-F5BF-FDF3-C715-B1FE6FE5A0E1}"/>
              </a:ext>
            </a:extLst>
          </p:cNvPr>
          <p:cNvSpPr txBox="1"/>
          <p:nvPr/>
        </p:nvSpPr>
        <p:spPr>
          <a:xfrm>
            <a:off x="873313" y="49793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>
                    <a:alpha val="100000"/>
                  </a:srgbClr>
                </a:solidFill>
                <a:latin typeface="Montserrat" panose="00000500000000000000" pitchFamily="2" charset="-52"/>
              </a:rPr>
              <a:t>DBSCAN</a:t>
            </a:r>
            <a:endParaRPr lang="ru-RU" sz="1800" dirty="0">
              <a:solidFill>
                <a:srgbClr val="000000">
                  <a:alpha val="100000"/>
                </a:srgbClr>
              </a:solidFill>
              <a:latin typeface="Montserrat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7ED790-8DE9-B0E8-D4CE-90CB6F79E866}"/>
              </a:ext>
            </a:extLst>
          </p:cNvPr>
          <p:cNvSpPr txBox="1"/>
          <p:nvPr/>
        </p:nvSpPr>
        <p:spPr>
          <a:xfrm>
            <a:off x="7243747" y="496088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>
                    <a:alpha val="100000"/>
                  </a:srgbClr>
                </a:solidFill>
                <a:latin typeface="Montserrat" panose="00000500000000000000" pitchFamily="2" charset="-52"/>
              </a:rPr>
              <a:t>OPTICS</a:t>
            </a:r>
            <a:endParaRPr lang="ru-RU" sz="1800" dirty="0">
              <a:solidFill>
                <a:srgbClr val="000000">
                  <a:alpha val="100000"/>
                </a:srgb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58805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34F704-F6BB-2073-CCA2-0E8C5A8D9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>
            <a:extLst>
              <a:ext uri="{FF2B5EF4-FFF2-40B4-BE49-F238E27FC236}">
                <a16:creationId xmlns:a16="http://schemas.microsoft.com/office/drawing/2014/main" id="{9B1CE6F9-779B-D464-5EDE-64A84A36D37F}"/>
              </a:ext>
            </a:extLst>
          </p:cNvPr>
          <p:cNvSpPr/>
          <p:nvPr/>
        </p:nvSpPr>
        <p:spPr>
          <a:xfrm>
            <a:off x="510449" y="249382"/>
            <a:ext cx="8845988" cy="105521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Метод</a:t>
            </a:r>
            <a:r>
              <a:rPr lang="en-US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 </a:t>
            </a:r>
            <a:r>
              <a:rPr lang="ru-RU" sz="2800" dirty="0">
                <a:solidFill>
                  <a:srgbClr val="000000">
                    <a:alpha val="100000"/>
                  </a:srgbClr>
                </a:solidFill>
                <a:latin typeface="Montserrat Bold"/>
              </a:rPr>
              <a:t>топологической фильтрации дискретных совершенных множеств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2FF2519C-CC69-8318-D514-3A6BDAB97C3C}"/>
              </a:ext>
            </a:extLst>
          </p:cNvPr>
          <p:cNvSpPr txBox="1"/>
          <p:nvPr/>
        </p:nvSpPr>
        <p:spPr>
          <a:xfrm>
            <a:off x="11405664" y="6245214"/>
            <a:ext cx="649176" cy="26417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en-US" sz="1050" dirty="0">
                <a:latin typeface="Montserrat"/>
              </a:rPr>
              <a:t>9</a:t>
            </a:r>
            <a:endParaRPr sz="1050" dirty="0">
              <a:latin typeface="Montserra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9E9DDA-D38A-2F64-9B50-E5670D79F93E}"/>
                  </a:ext>
                </a:extLst>
              </p:cNvPr>
              <p:cNvSpPr txBox="1"/>
              <p:nvPr/>
            </p:nvSpPr>
            <p:spPr>
              <a:xfrm>
                <a:off x="4109689" y="1431524"/>
                <a:ext cx="43458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𝐷𝑃𝑆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,...,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9E9DDA-D38A-2F64-9B50-E5670D79F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689" y="1431524"/>
                <a:ext cx="4345823" cy="307777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54BFC4-0F25-8F8B-2C60-D6136E800B28}"/>
                  </a:ext>
                </a:extLst>
              </p:cNvPr>
              <p:cNvSpPr txBox="1"/>
              <p:nvPr/>
            </p:nvSpPr>
            <p:spPr>
              <a:xfrm>
                <a:off x="5156139" y="1942729"/>
                <a:ext cx="2252924" cy="451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</m:d>
                                  </m:sub>
                                  <m:sup/>
                                  <m:e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p>
                                    </m:sSup>
                                  </m:e>
                                </m:nary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</m:d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den>
                        </m:f>
                      </m:sup>
                    </m:sSup>
                  </m:oMath>
                </a14:m>
                <a:r>
                  <a:rPr lang="ru-RU" sz="1400" dirty="0"/>
                  <a:t>, где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ru-RU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/>
                  <a:t> </a:t>
                </a:r>
                <a:endParaRPr lang="en-US" sz="1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54BFC4-0F25-8F8B-2C60-D6136E800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6139" y="1942729"/>
                <a:ext cx="2252924" cy="451470"/>
              </a:xfrm>
              <a:prstGeom prst="rect">
                <a:avLst/>
              </a:prstGeom>
              <a:blipFill>
                <a:blip r:embed="rId5"/>
                <a:stretch>
                  <a:fillRect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96197E-DA67-D036-CB65-A616D0B24AB9}"/>
                  </a:ext>
                </a:extLst>
              </p:cNvPr>
              <p:cNvSpPr txBox="1"/>
              <p:nvPr/>
            </p:nvSpPr>
            <p:spPr>
              <a:xfrm>
                <a:off x="6468058" y="1911613"/>
                <a:ext cx="5586782" cy="5629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sub>
                        <m:sup/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96197E-DA67-D036-CB65-A616D0B24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058" y="1911613"/>
                <a:ext cx="5586782" cy="562911"/>
              </a:xfrm>
              <a:prstGeom prst="rect">
                <a:avLst/>
              </a:prstGeom>
              <a:blipFill>
                <a:blip r:embed="rId6"/>
                <a:stretch>
                  <a:fillRect t="-133696" b="-185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3D2BC7-C442-5B2A-B73F-E6C135E59DA8}"/>
                  </a:ext>
                </a:extLst>
              </p:cNvPr>
              <p:cNvSpPr txBox="1"/>
              <p:nvPr/>
            </p:nvSpPr>
            <p:spPr>
              <a:xfrm>
                <a:off x="5156139" y="2549693"/>
                <a:ext cx="7782924" cy="5477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</m:d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где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−1,1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3D2BC7-C442-5B2A-B73F-E6C135E59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6139" y="2549693"/>
                <a:ext cx="7782924" cy="5477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97E454-0420-0255-736C-6D404685AA2D}"/>
                  </a:ext>
                </a:extLst>
              </p:cNvPr>
              <p:cNvSpPr txBox="1"/>
              <p:nvPr/>
            </p:nvSpPr>
            <p:spPr>
              <a:xfrm>
                <a:off x="5023074" y="3250150"/>
                <a:ext cx="8476749" cy="337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,...,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97E454-0420-0255-736C-6D404685A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074" y="3250150"/>
                <a:ext cx="8476749" cy="3377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A840E0-56C1-23C7-5712-6569CA64B3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b="7108"/>
          <a:stretch>
            <a:fillRect/>
          </a:stretch>
        </p:blipFill>
        <p:spPr>
          <a:xfrm>
            <a:off x="510449" y="1426646"/>
            <a:ext cx="4099561" cy="49406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9918FE-846D-3585-0BEA-93DF0B6A0D30}"/>
              </a:ext>
            </a:extLst>
          </p:cNvPr>
          <p:cNvSpPr txBox="1"/>
          <p:nvPr/>
        </p:nvSpPr>
        <p:spPr>
          <a:xfrm>
            <a:off x="4933443" y="3783001"/>
            <a:ext cx="7014717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1400" dirty="0">
                <a:latin typeface="Montserrat" panose="00000500000000000000" pitchFamily="2" charset="-52"/>
              </a:rPr>
              <a:t>Условие I – если крупномасштабные тектонические зацепы образуются на контактных границах разлома, содержащего плотные кластеры сейсмических источников, то характерное расстояние между кластерами должно соответствовать характерному расстоянию между источниками, которые локализованы на рассматриваемом контакте.</a:t>
            </a:r>
            <a:endParaRPr lang="en-US" sz="1400" dirty="0">
              <a:latin typeface="Montserrat" panose="00000500000000000000" pitchFamily="2" charset="-52"/>
            </a:endParaRPr>
          </a:p>
          <a:p>
            <a:pPr marL="342900" indent="-342900">
              <a:buAutoNum type="arabicParenR"/>
            </a:pPr>
            <a:endParaRPr lang="en-US" sz="1400" dirty="0">
              <a:latin typeface="Montserrat" panose="00000500000000000000" pitchFamily="2" charset="-52"/>
            </a:endParaRPr>
          </a:p>
          <a:p>
            <a:pPr marL="342900" indent="-342900">
              <a:buAutoNum type="arabicParenR"/>
            </a:pPr>
            <a:r>
              <a:rPr lang="ru-RU" sz="1400" dirty="0">
                <a:latin typeface="Montserrat" panose="00000500000000000000" pitchFamily="2" charset="-52"/>
              </a:rPr>
              <a:t>Условие II – конфигурация тектонических зацепов, которая наилучшим образом отражает текущее состояние знаний о неоднородности интерфейса разлома – это конфигурация с наибольшим количеством </a:t>
            </a:r>
            <a:r>
              <a:rPr lang="ru-RU" sz="1400" dirty="0" err="1">
                <a:latin typeface="Montserrat" panose="00000500000000000000" pitchFamily="2" charset="-52"/>
              </a:rPr>
              <a:t>сейсмопятен</a:t>
            </a:r>
            <a:r>
              <a:rPr lang="ru-RU" sz="1400" dirty="0">
                <a:latin typeface="Montserrat" panose="00000500000000000000" pitchFamily="2" charset="-52"/>
              </a:rPr>
              <a:t> (максимизация энтропии).</a:t>
            </a:r>
          </a:p>
        </p:txBody>
      </p:sp>
    </p:spTree>
    <p:extLst>
      <p:ext uri="{BB962C8B-B14F-4D97-AF65-F5344CB8AC3E}">
        <p14:creationId xmlns:p14="http://schemas.microsoft.com/office/powerpoint/2010/main" val="30602353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10917</TotalTime>
  <Words>767</Words>
  <Application>Microsoft Office PowerPoint</Application>
  <PresentationFormat>Широкоэкранный</PresentationFormat>
  <Paragraphs>116</Paragraphs>
  <Slides>15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DIN Alternate Bold</vt:lpstr>
      <vt:lpstr>Helvetica Neue</vt:lpstr>
      <vt:lpstr>Helvetica Neue Medium</vt:lpstr>
      <vt:lpstr>IBM Plex Sans</vt:lpstr>
      <vt:lpstr>Montserrat</vt:lpstr>
      <vt:lpstr>Montserrat Bold</vt:lpstr>
      <vt:lpstr>Тема Office</vt:lpstr>
      <vt:lpstr>21_BasicWhite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НИИ</dc:creator>
  <cp:lastModifiedBy>НИИ</cp:lastModifiedBy>
  <cp:revision>33</cp:revision>
  <dcterms:created xsi:type="dcterms:W3CDTF">2024-07-04T20:02:20Z</dcterms:created>
  <dcterms:modified xsi:type="dcterms:W3CDTF">2026-05-21T05:52:07Z</dcterms:modified>
</cp:coreProperties>
</file>