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10" r:id="rId4"/>
    <p:sldId id="335" r:id="rId5"/>
    <p:sldId id="300" r:id="rId6"/>
    <p:sldId id="321" r:id="rId7"/>
    <p:sldId id="322" r:id="rId8"/>
    <p:sldId id="337" r:id="rId9"/>
    <p:sldId id="311" r:id="rId10"/>
    <p:sldId id="325" r:id="rId11"/>
    <p:sldId id="336" r:id="rId12"/>
    <p:sldId id="334" r:id="rId13"/>
    <p:sldId id="33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4660"/>
  </p:normalViewPr>
  <p:slideViewPr>
    <p:cSldViewPr snapToGrid="0">
      <p:cViewPr varScale="1">
        <p:scale>
          <a:sx n="69" d="100"/>
          <a:sy n="69" d="100"/>
        </p:scale>
        <p:origin x="2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DB1FE-2DE1-40F7-9863-42FD01DCD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0DE35-7D66-47AE-AEC5-62F605AA2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40B3FC-3FBF-4A48-830E-54FDF6D11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5BBF-9224-426C-B2F2-985CDF976EC4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94054-443E-436B-A073-CE9230A0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41CEA0-D711-4153-8B39-A4D9374C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FF28-6D23-4DCE-AD1D-8F5D1F38A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9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6ADFA-B7F7-4E87-B397-D971ED7AA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2FC77B-CE0F-49F3-9A5F-728BACE3A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42FD93-9B01-469E-9A57-CBF7DD04A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5BBF-9224-426C-B2F2-985CDF976EC4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B460A0-F69A-4F3B-A128-CCCF8E5E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F4B28F-5F66-4404-B8CF-A408DB74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FF28-6D23-4DCE-AD1D-8F5D1F38A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1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EEF7AF-53E9-45C5-8DD1-205523D0E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40039A-1E08-487F-95FD-334AA3DC2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7FE229-9D97-4080-B100-46C46EF23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5BBF-9224-426C-B2F2-985CDF976EC4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810992-F08B-4E61-8C8D-B97B6BE7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12D5F-F348-44B7-80B7-6E7AD9FE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FF28-6D23-4DCE-AD1D-8F5D1F38A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6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5780-A894-46C6-8B24-F31D7B53B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A844F2-E368-4ADD-8D25-9FF5E338D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5DAA27-9986-461D-891B-88D94E34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5BBF-9224-426C-B2F2-985CDF976EC4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301527-171B-4ECF-9559-4D26165B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79CC4-25D0-4C6C-BDB8-93288E4E4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FF28-6D23-4DCE-AD1D-8F5D1F38A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95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6D784-6C5F-44CF-B423-A8FC1B57B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BB0F92-6862-43D8-9D3D-F266060EF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FCA4C8-58F3-4A89-96F4-9DE01EA86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5BBF-9224-426C-B2F2-985CDF976EC4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A0BB20-30A6-4846-B9B3-90BA98DD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65ED0-157D-49FC-94F4-1CE78102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FF28-6D23-4DCE-AD1D-8F5D1F38A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28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373C8-64F3-49E7-8E65-5D5D8FD2F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F13973-7B7F-48A9-B1F6-D40B85CA1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6A635B-FE49-4CC5-A824-FD52077FE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79D16C-4ED3-494D-82E8-4E42645B8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5BBF-9224-426C-B2F2-985CDF976EC4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65E510-289A-4CF4-AAE9-3D8EE08E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9738AF-EEFE-4EFE-956A-54A39831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FF28-6D23-4DCE-AD1D-8F5D1F38A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80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3275C-7E44-485C-B9BB-F01CC45D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6098EF-6516-47C5-AD70-9B1484A4B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B05536-E915-4C9D-9B57-E58C4B9B7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BEA114-B52C-4BEF-9B4E-4B575738EB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C3DF1-7A9B-40C7-BCAD-FB5720EFD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AA934D-F645-46AA-8B84-5575B4594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5BBF-9224-426C-B2F2-985CDF976EC4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ADF639-3F5E-4C79-B921-C05488F4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2E3437-6E0D-4956-846A-2C31A3F0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FF28-6D23-4DCE-AD1D-8F5D1F38A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35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2BCB7-30CB-4E13-A9EA-417CE3BC8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7CCD91-21E9-458D-BDFB-2EC0D64DF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5BBF-9224-426C-B2F2-985CDF976EC4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1E35AB-4C58-4FD5-851B-7AC801E7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876215-6945-4082-B1EE-F2045959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FF28-6D23-4DCE-AD1D-8F5D1F38A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68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E4374B-F989-457C-96F9-95781D91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5BBF-9224-426C-B2F2-985CDF976EC4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04390F-DF07-4498-B3F1-B2F191CF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8457CE-7388-45CE-A1B6-CA168900B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FF28-6D23-4DCE-AD1D-8F5D1F38A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15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381F4-BB0E-4583-BD71-B5CD9311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F1E7A1-5DBA-4D07-BBE8-55F7E10A5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70FFBA-4B9A-4E55-86CB-827D3D892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43D82F-2A2F-488F-8DF9-259D7B1C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5BBF-9224-426C-B2F2-985CDF976EC4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323A6A-B044-4F67-A48C-EB391A2ED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924629-CEAF-4CF4-AD33-DB8593406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FF28-6D23-4DCE-AD1D-8F5D1F38A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1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073BE-3AE7-4E49-8713-54A43ACC9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406694-C6C0-496E-885F-D739D0B336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64F496-5649-469C-BA12-9B8073B15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8F5725-E3EA-469E-B963-8704D6474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5BBF-9224-426C-B2F2-985CDF976EC4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BBD422-A2BD-4D7E-8F30-4D3F7B43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58EF88-FA46-445D-AF7D-C4280FDF9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FF28-6D23-4DCE-AD1D-8F5D1F38A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67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48BF1-A373-4C73-98DA-B634E409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419B27-2D8A-4D32-971D-8969D0A2E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10E424-6C7E-4E61-8ABC-B031D9412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75BBF-9224-426C-B2F2-985CDF976EC4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DC007-E506-4010-A30B-3158852B6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89EAD-E19B-440F-89E3-236AD6F82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9FF28-6D23-4DCE-AD1D-8F5D1F38A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71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Picture background">
            <a:extLst>
              <a:ext uri="{FF2B5EF4-FFF2-40B4-BE49-F238E27FC236}">
                <a16:creationId xmlns:a16="http://schemas.microsoft.com/office/drawing/2014/main" id="{0A55F2BA-9FEC-1853-4194-11AFABC18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35" y="-1"/>
            <a:ext cx="12256736" cy="754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A62A36-3D25-1F97-A669-6BFCF08F0701}"/>
              </a:ext>
            </a:extLst>
          </p:cNvPr>
          <p:cNvSpPr/>
          <p:nvPr/>
        </p:nvSpPr>
        <p:spPr>
          <a:xfrm rot="21255367">
            <a:off x="-435942" y="7000893"/>
            <a:ext cx="3262196" cy="81068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942BBE-DEBE-FE23-7C35-59E761DFC075}"/>
              </a:ext>
            </a:extLst>
          </p:cNvPr>
          <p:cNvSpPr/>
          <p:nvPr/>
        </p:nvSpPr>
        <p:spPr>
          <a:xfrm rot="220384">
            <a:off x="-438150" y="4926028"/>
            <a:ext cx="13068300" cy="30288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FCAD0F-0545-4AB9-0936-088FC998DAA2}"/>
              </a:ext>
            </a:extLst>
          </p:cNvPr>
          <p:cNvSpPr/>
          <p:nvPr/>
        </p:nvSpPr>
        <p:spPr>
          <a:xfrm>
            <a:off x="218485" y="5344231"/>
            <a:ext cx="9645706" cy="87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/>
          </a:p>
          <a:p>
            <a:r>
              <a:rPr lang="ru-RU" sz="2400" b="1" dirty="0"/>
              <a:t>Изменение эффективной проницаемости разломной зоны при динамическом воздействии</a:t>
            </a:r>
            <a:endParaRPr lang="en-US" sz="2400" b="1" dirty="0"/>
          </a:p>
          <a:p>
            <a:r>
              <a:rPr lang="ru-RU" sz="2400" dirty="0"/>
              <a:t>Шатунов Иван Владимирович, Кочарян </a:t>
            </a:r>
            <a:r>
              <a:rPr lang="ru-RU" sz="2400" dirty="0" err="1"/>
              <a:t>Геворг</a:t>
            </a:r>
            <a:r>
              <a:rPr lang="ru-RU" sz="2400" dirty="0"/>
              <a:t> </a:t>
            </a:r>
            <a:r>
              <a:rPr lang="ru-RU" sz="2400" dirty="0" err="1"/>
              <a:t>Грантович</a:t>
            </a:r>
            <a:br>
              <a:rPr lang="ru-RU" sz="2400" dirty="0"/>
            </a:br>
            <a:r>
              <a:rPr lang="ru-RU" sz="2400" dirty="0"/>
              <a:t>МФТИ, ИДГ им. академика М.А. Садовского РАН</a:t>
            </a:r>
          </a:p>
        </p:txBody>
      </p:sp>
      <p:pic>
        <p:nvPicPr>
          <p:cNvPr id="7" name="Picture 6" descr="Picture background">
            <a:extLst>
              <a:ext uri="{FF2B5EF4-FFF2-40B4-BE49-F238E27FC236}">
                <a16:creationId xmlns:a16="http://schemas.microsoft.com/office/drawing/2014/main" id="{618EEEBE-4855-0454-7507-B375ABC65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37" y="679796"/>
            <a:ext cx="2287804" cy="68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71A7BFB-8D1D-D727-D19D-52D01C824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35" y="-1"/>
            <a:ext cx="1143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77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507FCFB-66B0-DF0D-20D1-9432A358C881}"/>
              </a:ext>
            </a:extLst>
          </p:cNvPr>
          <p:cNvCxnSpPr/>
          <p:nvPr/>
        </p:nvCxnSpPr>
        <p:spPr>
          <a:xfrm>
            <a:off x="0" y="879677"/>
            <a:ext cx="121920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C60E68-75AC-8035-2123-27E47B295C01}"/>
              </a:ext>
            </a:extLst>
          </p:cNvPr>
          <p:cNvSpPr/>
          <p:nvPr/>
        </p:nvSpPr>
        <p:spPr>
          <a:xfrm>
            <a:off x="0" y="0"/>
            <a:ext cx="12192000" cy="87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Механика разрушения </a:t>
            </a:r>
            <a:r>
              <a:rPr lang="ru-RU" sz="2400" b="1" dirty="0" err="1">
                <a:solidFill>
                  <a:schemeClr val="tx1"/>
                </a:solidFill>
              </a:rPr>
              <a:t>кольматанта</a:t>
            </a:r>
            <a:r>
              <a:rPr lang="ru-RU" sz="2400" b="1" dirty="0">
                <a:solidFill>
                  <a:schemeClr val="tx1"/>
                </a:solidFill>
              </a:rPr>
              <a:t> зависит от минерального состава заполнителя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Тонкие коллоидные пленки можно представить в виде тонкого интерфейса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3D4D03-E31B-6FD6-CC71-E25014ED3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E8A9-9924-4DF9-8722-C4012A5A9E9C}" type="slidenum">
              <a:rPr lang="ru-RU" smtClean="0"/>
              <a:t>10</a:t>
            </a:fld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0BCA458-986E-4E5A-9433-0D70E588D0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54360" y="2671003"/>
            <a:ext cx="3855588" cy="378072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3C49EB1-10D1-4AA6-B5A9-EF6D4D08D1F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01212" y="2671008"/>
            <a:ext cx="3544503" cy="3780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C260A9-4EE1-4D4A-B5A5-CFB45849CE82}"/>
                  </a:ext>
                </a:extLst>
              </p:cNvPr>
              <p:cNvSpPr txBox="1"/>
              <p:nvPr/>
            </p:nvSpPr>
            <p:spPr>
              <a:xfrm>
                <a:off x="308166" y="4210977"/>
                <a:ext cx="3855588" cy="817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num>
                                        <m:den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den>
                                      </m:f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C260A9-4EE1-4D4A-B5A5-CFB45849C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66" y="4210977"/>
                <a:ext cx="3855588" cy="8174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0162BD8-DA53-4ABD-B2AE-ED289A673725}"/>
              </a:ext>
            </a:extLst>
          </p:cNvPr>
          <p:cNvSpPr txBox="1"/>
          <p:nvPr/>
        </p:nvSpPr>
        <p:spPr>
          <a:xfrm>
            <a:off x="343726" y="2021778"/>
            <a:ext cx="40106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pc="5" dirty="0">
                <a:effectLst/>
                <a:ea typeface="Times New Roman" panose="02020603050405020304" pitchFamily="18" charset="0"/>
              </a:rPr>
              <a:t>При многократном воздействии волной давления с малой амплитудой, деформация контакта коллоидной пленки будет накапливаться и разрушение пленки произойдет при накопленном перемещении порядка величины </a:t>
            </a:r>
            <a:r>
              <a:rPr lang="en-US" i="1" spc="5" dirty="0">
                <a:effectLst/>
                <a:ea typeface="Times New Roman" panose="02020603050405020304" pitchFamily="18" charset="0"/>
              </a:rPr>
              <a:t>u</a:t>
            </a:r>
            <a:r>
              <a:rPr lang="en-US" i="1" spc="5" baseline="-25000" dirty="0">
                <a:effectLst/>
                <a:ea typeface="Times New Roman" panose="02020603050405020304" pitchFamily="18" charset="0"/>
              </a:rPr>
              <a:t>p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997E14-23A1-1A61-C87D-116CBA99C6B4}"/>
              </a:ext>
            </a:extLst>
          </p:cNvPr>
          <p:cNvSpPr txBox="1"/>
          <p:nvPr/>
        </p:nvSpPr>
        <p:spPr>
          <a:xfrm>
            <a:off x="-3774783" y="-221882"/>
            <a:ext cx="2231861" cy="13234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При разной реологии потребуется разное количество циклов нагружения для разрушения пленки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869AB4-E0D5-C1AD-7716-7F30C8A0AA8B}"/>
              </a:ext>
            </a:extLst>
          </p:cNvPr>
          <p:cNvSpPr txBox="1"/>
          <p:nvPr/>
        </p:nvSpPr>
        <p:spPr>
          <a:xfrm>
            <a:off x="4953131" y="1898995"/>
            <a:ext cx="3010358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sz="1800" dirty="0"/>
              <a:t>Остаточные деформации </a:t>
            </a:r>
            <a:r>
              <a:rPr lang="ru-RU" sz="1800"/>
              <a:t>равны максимальным</a:t>
            </a:r>
            <a:endParaRPr lang="ru-RU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A11EA-1BEB-CB03-9E8A-20745A0DDE2A}"/>
              </a:ext>
            </a:extLst>
          </p:cNvPr>
          <p:cNvSpPr txBox="1"/>
          <p:nvPr/>
        </p:nvSpPr>
        <p:spPr>
          <a:xfrm>
            <a:off x="8808718" y="1866850"/>
            <a:ext cx="2966721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sz="1800" dirty="0"/>
              <a:t>Жесткость разгрузки близка к жесткости нагружения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82ACF-8A9E-B5A6-812A-3D5014E8D0E5}"/>
              </a:ext>
            </a:extLst>
          </p:cNvPr>
          <p:cNvSpPr txBox="1"/>
          <p:nvPr/>
        </p:nvSpPr>
        <p:spPr>
          <a:xfrm>
            <a:off x="308166" y="1099060"/>
            <a:ext cx="11467274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sz="1800" dirty="0"/>
              <a:t>Контакт барьера из коллоидных частиц со стенками трещины в плотной горной породе можно представить в виде тонкого интерфейса из глинистого материала толщиной не более нескольких размеров частиц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A7EFBE-D3EF-F355-D400-FBE078768212}"/>
              </a:ext>
            </a:extLst>
          </p:cNvPr>
          <p:cNvSpPr txBox="1"/>
          <p:nvPr/>
        </p:nvSpPr>
        <p:spPr>
          <a:xfrm>
            <a:off x="399078" y="4974110"/>
            <a:ext cx="40106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5" dirty="0"/>
              <a:t>u, u</a:t>
            </a:r>
            <a:r>
              <a:rPr lang="en-US" spc="5" baseline="-25000" dirty="0"/>
              <a:t>p</a:t>
            </a:r>
            <a:r>
              <a:rPr lang="en-US" spc="5" dirty="0"/>
              <a:t> – </a:t>
            </a:r>
            <a:r>
              <a:rPr lang="ru-RU" spc="5" dirty="0"/>
              <a:t>перемещения</a:t>
            </a:r>
          </a:p>
          <a:p>
            <a:r>
              <a:rPr lang="el-GR" spc="5" dirty="0"/>
              <a:t>η</a:t>
            </a:r>
            <a:r>
              <a:rPr lang="en-US" spc="5" dirty="0"/>
              <a:t> – </a:t>
            </a:r>
            <a:r>
              <a:rPr lang="ru-RU" spc="5" dirty="0"/>
              <a:t>вязкость</a:t>
            </a:r>
          </a:p>
          <a:p>
            <a:r>
              <a:rPr lang="en-US" spc="5" dirty="0"/>
              <a:t>w - </a:t>
            </a:r>
            <a:r>
              <a:rPr lang="ru-RU" spc="5" dirty="0"/>
              <a:t> скорость потока</a:t>
            </a:r>
          </a:p>
          <a:p>
            <a:r>
              <a:rPr lang="el-GR" spc="5" dirty="0"/>
              <a:t>ρ</a:t>
            </a:r>
            <a:r>
              <a:rPr lang="ru-RU" spc="5" dirty="0"/>
              <a:t> – плотность</a:t>
            </a:r>
          </a:p>
          <a:p>
            <a:r>
              <a:rPr lang="el-GR" spc="5" dirty="0"/>
              <a:t>τ</a:t>
            </a:r>
            <a:r>
              <a:rPr lang="ru-RU" spc="5" baseline="-25000" dirty="0"/>
              <a:t>с</a:t>
            </a:r>
            <a:r>
              <a:rPr lang="ru-RU" spc="5" dirty="0"/>
              <a:t> – прочность разрушения пленки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411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507FCFB-66B0-DF0D-20D1-9432A358C881}"/>
              </a:ext>
            </a:extLst>
          </p:cNvPr>
          <p:cNvCxnSpPr/>
          <p:nvPr/>
        </p:nvCxnSpPr>
        <p:spPr>
          <a:xfrm>
            <a:off x="0" y="879677"/>
            <a:ext cx="121920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C60E68-75AC-8035-2123-27E47B295C01}"/>
              </a:ext>
            </a:extLst>
          </p:cNvPr>
          <p:cNvSpPr/>
          <p:nvPr/>
        </p:nvSpPr>
        <p:spPr>
          <a:xfrm>
            <a:off x="0" y="0"/>
            <a:ext cx="12192000" cy="87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Переход глинистых суспензий в текучее состояние может происходить при вибрации матрицы и определяться концентрацией твердых частиц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3D4D03-E31B-6FD6-CC71-E25014ED3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E8A9-9924-4DF9-8722-C4012A5A9E9C}" type="slidenum">
              <a:rPr lang="ru-RU" smtClean="0"/>
              <a:t>11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5B30341-FA50-4FF9-A6BB-C11D293AAA8A}"/>
                  </a:ext>
                </a:extLst>
              </p:cNvPr>
              <p:cNvSpPr txBox="1"/>
              <p:nvPr/>
            </p:nvSpPr>
            <p:spPr>
              <a:xfrm>
                <a:off x="8577687" y="2461646"/>
                <a:ext cx="2908299" cy="689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𝑐𝑟𝑖𝑡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𝑠𝑡𝑎𝑡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𝑠𝑡𝑎𝑡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5B30341-FA50-4FF9-A6BB-C11D293AA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687" y="2461646"/>
                <a:ext cx="2908299" cy="689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28CCBB7-4E0F-4EB7-9295-E73C77E5EE02}"/>
              </a:ext>
            </a:extLst>
          </p:cNvPr>
          <p:cNvSpPr txBox="1"/>
          <p:nvPr/>
        </p:nvSpPr>
        <p:spPr>
          <a:xfrm>
            <a:off x="8577687" y="3429000"/>
            <a:ext cx="3441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/>
            </a:lvl1pPr>
          </a:lstStyle>
          <a:p>
            <a:r>
              <a:rPr lang="ru-RU" dirty="0"/>
              <a:t>Например, a &gt; 3g при ρ=1.5</a:t>
            </a:r>
            <a:r>
              <a:rPr lang="en-US" dirty="0"/>
              <a:t> </a:t>
            </a:r>
            <a:r>
              <a:rPr lang="ru-RU" dirty="0"/>
              <a:t>г/см</a:t>
            </a:r>
            <a:r>
              <a:rPr lang="ru-RU" baseline="30000" dirty="0"/>
              <a:t>3</a:t>
            </a:r>
            <a:r>
              <a:rPr lang="ru-RU" dirty="0"/>
              <a:t>, h=0.1</a:t>
            </a:r>
            <a:r>
              <a:rPr lang="en-US" dirty="0"/>
              <a:t> </a:t>
            </a:r>
            <a:r>
              <a:rPr lang="ru-RU" dirty="0"/>
              <a:t>мм и </a:t>
            </a:r>
            <a:r>
              <a:rPr lang="ru-RU" dirty="0" err="1"/>
              <a:t>τ</a:t>
            </a:r>
            <a:r>
              <a:rPr lang="ru-RU" baseline="-25000" dirty="0" err="1"/>
              <a:t>с</a:t>
            </a:r>
            <a:r>
              <a:rPr lang="ru-RU" dirty="0"/>
              <a:t>=5</a:t>
            </a:r>
            <a:r>
              <a:rPr lang="en-US" dirty="0"/>
              <a:t> </a:t>
            </a:r>
            <a:r>
              <a:rPr lang="ru-RU" dirty="0"/>
              <a:t>Па.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F44E90-9C35-4240-B350-28B165D8DEA3}"/>
              </a:ext>
            </a:extLst>
          </p:cNvPr>
          <p:cNvSpPr txBox="1"/>
          <p:nvPr/>
        </p:nvSpPr>
        <p:spPr>
          <a:xfrm>
            <a:off x="8577687" y="1261317"/>
            <a:ext cx="34412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0"/>
            </a:lvl1pPr>
          </a:lstStyle>
          <a:p>
            <a:r>
              <a:rPr lang="ru-RU" dirty="0"/>
              <a:t>Для коллоидных пробок возможен срыв инерционными силами при резком ускорении грунта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01B3E5-417F-DF4E-CDE4-DBC08953AC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1924" y="2736567"/>
            <a:ext cx="3593039" cy="3391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6103A8-B2A1-2161-4C69-80F11EE7858A}"/>
                  </a:ext>
                </a:extLst>
              </p:cNvPr>
              <p:cNvSpPr txBox="1"/>
              <p:nvPr/>
            </p:nvSpPr>
            <p:spPr>
              <a:xfrm>
                <a:off x="1273812" y="2123835"/>
                <a:ext cx="1876425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6103A8-B2A1-2161-4C69-80F11EE78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812" y="2123835"/>
                <a:ext cx="1876425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7593B3A-7E51-CA3B-7505-EEE3E5A5F34E}"/>
              </a:ext>
            </a:extLst>
          </p:cNvPr>
          <p:cNvSpPr txBox="1"/>
          <p:nvPr/>
        </p:nvSpPr>
        <p:spPr>
          <a:xfrm>
            <a:off x="357943" y="1192765"/>
            <a:ext cx="3616206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Сдвиговое напряжение </a:t>
            </a:r>
            <a:r>
              <a:rPr lang="ru-RU" dirty="0" err="1"/>
              <a:t>τ</a:t>
            </a:r>
            <a:r>
              <a:rPr lang="ru-RU" baseline="-25000" dirty="0" err="1"/>
              <a:t>w</a:t>
            </a:r>
            <a:r>
              <a:rPr lang="ru-RU" dirty="0"/>
              <a:t> на стенке щели, создаваемое потоком: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72B56D-29F0-446E-2AE4-8B313FE5C877}"/>
              </a:ext>
            </a:extLst>
          </p:cNvPr>
          <p:cNvSpPr txBox="1"/>
          <p:nvPr/>
        </p:nvSpPr>
        <p:spPr>
          <a:xfrm>
            <a:off x="357943" y="2736567"/>
            <a:ext cx="36162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ea typeface="Times New Roman" panose="02020603050405020304" pitchFamily="18" charset="0"/>
              </a:rPr>
              <a:t>где µ – динамическая вязкость воды, </a:t>
            </a:r>
          </a:p>
          <a:p>
            <a:r>
              <a:rPr lang="ru-RU" sz="1800" dirty="0">
                <a:effectLst/>
                <a:ea typeface="Times New Roman" panose="02020603050405020304" pitchFamily="18" charset="0"/>
              </a:rPr>
              <a:t>V – средняя скорость потока, </a:t>
            </a:r>
          </a:p>
          <a:p>
            <a:r>
              <a:rPr lang="ru-RU" sz="1800" dirty="0">
                <a:effectLst/>
                <a:ea typeface="Times New Roman" panose="02020603050405020304" pitchFamily="18" charset="0"/>
              </a:rPr>
              <a:t>h – раскрытие трещины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BB9ACF-E835-43A9-AA4B-A316E67E2C72}"/>
              </a:ext>
            </a:extLst>
          </p:cNvPr>
          <p:cNvSpPr txBox="1"/>
          <p:nvPr/>
        </p:nvSpPr>
        <p:spPr>
          <a:xfrm>
            <a:off x="330220" y="4277872"/>
            <a:ext cx="36162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ea typeface="Times New Roman" panose="02020603050405020304" pitchFamily="18" charset="0"/>
              </a:rPr>
              <a:t>В трещинах апертурой 0.1 мм</a:t>
            </a:r>
            <a:r>
              <a:rPr lang="ru-RU" dirty="0">
                <a:ea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для относительно прочных пробок (τ</a:t>
            </a:r>
            <a:r>
              <a:rPr lang="ru-RU" sz="1800" baseline="-25000" dirty="0">
                <a:effectLst/>
                <a:ea typeface="Times New Roman" panose="02020603050405020304" pitchFamily="18" charset="0"/>
              </a:rPr>
              <a:t>с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~5 Па) величина критической скорости колебаний будет </a:t>
            </a:r>
            <a:r>
              <a:rPr lang="ru-RU" sz="1800" dirty="0" err="1">
                <a:effectLst/>
                <a:ea typeface="Times New Roman" panose="02020603050405020304" pitchFamily="18" charset="0"/>
              </a:rPr>
              <a:t>V</a:t>
            </a:r>
            <a:r>
              <a:rPr lang="ru-RU" sz="1800" baseline="-25000" dirty="0" err="1">
                <a:effectLst/>
                <a:ea typeface="Times New Roman" panose="02020603050405020304" pitchFamily="18" charset="0"/>
              </a:rPr>
              <a:t>m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~ 8 см/с</a:t>
            </a:r>
            <a:endParaRPr lang="ru-RU" dirty="0"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для слабых пробок (</a:t>
            </a:r>
            <a:r>
              <a:rPr lang="ru-RU" sz="1800" dirty="0" err="1">
                <a:effectLst/>
                <a:ea typeface="Times New Roman" panose="02020603050405020304" pitchFamily="18" charset="0"/>
              </a:rPr>
              <a:t>τ</a:t>
            </a:r>
            <a:r>
              <a:rPr lang="ru-RU" sz="1800" baseline="-25000" dirty="0" err="1">
                <a:effectLst/>
                <a:ea typeface="Times New Roman" panose="02020603050405020304" pitchFamily="18" charset="0"/>
              </a:rPr>
              <a:t>с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~0.8 Па) оценка дает </a:t>
            </a:r>
            <a:r>
              <a:rPr lang="ru-RU" sz="1800" dirty="0" err="1">
                <a:effectLst/>
                <a:ea typeface="Times New Roman" panose="02020603050405020304" pitchFamily="18" charset="0"/>
              </a:rPr>
              <a:t>V</a:t>
            </a:r>
            <a:r>
              <a:rPr lang="ru-RU" sz="1800" baseline="-25000" dirty="0" err="1">
                <a:effectLst/>
                <a:ea typeface="Times New Roman" panose="02020603050405020304" pitchFamily="18" charset="0"/>
              </a:rPr>
              <a:t>m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~ 1,3 см/с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86F6BF-C6B5-B400-013A-9DBEC1ABF533}"/>
              </a:ext>
            </a:extLst>
          </p:cNvPr>
          <p:cNvSpPr txBox="1"/>
          <p:nvPr/>
        </p:nvSpPr>
        <p:spPr>
          <a:xfrm>
            <a:off x="4467815" y="6127977"/>
            <a:ext cx="3922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effectLst/>
                <a:ea typeface="Times New Roman" panose="02020603050405020304" pitchFamily="18" charset="0"/>
              </a:defRPr>
            </a:lvl1pPr>
          </a:lstStyle>
          <a:p>
            <a:r>
              <a:rPr lang="ru-RU" dirty="0"/>
              <a:t>Скорость деформации: 1 – 10 c</a:t>
            </a:r>
            <a:r>
              <a:rPr lang="ru-RU" baseline="30000" dirty="0"/>
              <a:t>-1</a:t>
            </a:r>
            <a:r>
              <a:rPr lang="ru-RU" dirty="0"/>
              <a:t>; 2 – 0.1 c</a:t>
            </a:r>
            <a:r>
              <a:rPr lang="ru-RU" baseline="30000" dirty="0"/>
              <a:t>-1</a:t>
            </a:r>
            <a:r>
              <a:rPr lang="ru-RU" dirty="0"/>
              <a:t>. По данным  [</a:t>
            </a:r>
            <a:r>
              <a:rPr lang="ru-RU" dirty="0" err="1"/>
              <a:t>Coussot</a:t>
            </a:r>
            <a:r>
              <a:rPr lang="ru-RU" dirty="0"/>
              <a:t>, 1995]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0A85FA-3AA4-99BD-3EB0-AF3A13906DB9}"/>
              </a:ext>
            </a:extLst>
          </p:cNvPr>
          <p:cNvSpPr txBox="1"/>
          <p:nvPr/>
        </p:nvSpPr>
        <p:spPr>
          <a:xfrm>
            <a:off x="4467815" y="1192765"/>
            <a:ext cx="3616206" cy="14773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Главным фактором, определяющим сдвиговую прочность суспензии на сдвиг является концентрация твердых частиц в суспензии</a:t>
            </a:r>
          </a:p>
        </p:txBody>
      </p:sp>
    </p:spTree>
    <p:extLst>
      <p:ext uri="{BB962C8B-B14F-4D97-AF65-F5344CB8AC3E}">
        <p14:creationId xmlns:p14="http://schemas.microsoft.com/office/powerpoint/2010/main" val="349310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507FCFB-66B0-DF0D-20D1-9432A358C881}"/>
              </a:ext>
            </a:extLst>
          </p:cNvPr>
          <p:cNvCxnSpPr/>
          <p:nvPr/>
        </p:nvCxnSpPr>
        <p:spPr>
          <a:xfrm>
            <a:off x="0" y="879677"/>
            <a:ext cx="121920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C60E68-75AC-8035-2123-27E47B295C01}"/>
              </a:ext>
            </a:extLst>
          </p:cNvPr>
          <p:cNvSpPr/>
          <p:nvPr/>
        </p:nvSpPr>
        <p:spPr>
          <a:xfrm>
            <a:off x="0" y="0"/>
            <a:ext cx="12192000" cy="87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ysClr val="windowText" lastClr="000000"/>
                </a:solidFill>
              </a:rPr>
              <a:t>Выводы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3D4D03-E31B-6FD6-CC71-E25014ED3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E8A9-9924-4DF9-8722-C4012A5A9E9C}" type="slidenum">
              <a:rPr lang="ru-RU" smtClean="0"/>
              <a:t>12</a:t>
            </a:fld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2F03CB-40D3-4A86-9370-75AEB339F2AB}"/>
              </a:ext>
            </a:extLst>
          </p:cNvPr>
          <p:cNvSpPr txBox="1"/>
          <p:nvPr/>
        </p:nvSpPr>
        <p:spPr>
          <a:xfrm>
            <a:off x="202301" y="1078856"/>
            <a:ext cx="1153115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Проницаемость разломных зон определяется совокупностью механизмов:</a:t>
            </a:r>
            <a:r>
              <a:rPr lang="ru-RU" dirty="0"/>
              <a:t> от образования и раскрытия трещин до процессов </a:t>
            </a:r>
            <a:r>
              <a:rPr lang="ru-RU" dirty="0" err="1"/>
              <a:t>кольматации</a:t>
            </a:r>
            <a:r>
              <a:rPr lang="ru-RU" dirty="0"/>
              <a:t>/</a:t>
            </a:r>
            <a:r>
              <a:rPr lang="ru-RU" dirty="0" err="1"/>
              <a:t>декольматации</a:t>
            </a:r>
            <a:r>
              <a:rPr lang="ru-RU" dirty="0"/>
              <a:t>. </a:t>
            </a:r>
          </a:p>
          <a:p>
            <a:r>
              <a:rPr lang="ru-RU" b="1" dirty="0"/>
              <a:t>Интенсивность динамического воздействия — главный определяющий фактор изменения проницаемости:</a:t>
            </a:r>
            <a:r>
              <a:rPr lang="ru-RU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при </a:t>
            </a:r>
            <a:r>
              <a:rPr lang="en-US" dirty="0"/>
              <a:t>PGV &gt; ~15 </a:t>
            </a:r>
            <a:r>
              <a:rPr lang="ru-RU" dirty="0"/>
              <a:t>м/с происходит массовое трещинообразование, вызывающее рост проницаемости на порядки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при </a:t>
            </a:r>
            <a:r>
              <a:rPr lang="en-US" dirty="0"/>
              <a:t>PGV ~ 1-15 </a:t>
            </a:r>
            <a:r>
              <a:rPr lang="ru-RU" dirty="0"/>
              <a:t>м/с изменения локализуются в зонах структурного ослабления </a:t>
            </a:r>
          </a:p>
          <a:p>
            <a:r>
              <a:rPr lang="ru-RU" dirty="0"/>
              <a:t>При </a:t>
            </a:r>
            <a:r>
              <a:rPr lang="en-US" dirty="0"/>
              <a:t>PGV ~ 1-15 </a:t>
            </a:r>
            <a:r>
              <a:rPr lang="ru-RU" dirty="0"/>
              <a:t>м/с</a:t>
            </a:r>
            <a:r>
              <a:rPr lang="ru-RU" b="1" dirty="0"/>
              <a:t>:</a:t>
            </a:r>
            <a:r>
              <a:rPr lang="ru-RU" dirty="0"/>
              <a:t> </a:t>
            </a:r>
          </a:p>
          <a:p>
            <a:pPr marL="444500" indent="276225">
              <a:buFont typeface="Arial" panose="020B0604020202020204" pitchFamily="34" charset="0"/>
              <a:buChar char="•"/>
            </a:pPr>
            <a:r>
              <a:rPr lang="ru-RU" dirty="0"/>
              <a:t>образование трещин происходит в разломах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проницаемость разломов может возрастать более чем в 10 раз за счет подновления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результаты согласуются с натурными фильтрационными исследованиями. </a:t>
            </a:r>
          </a:p>
          <a:p>
            <a:r>
              <a:rPr lang="ru-RU" b="1" dirty="0" err="1"/>
              <a:t>Декольматация</a:t>
            </a:r>
            <a:r>
              <a:rPr lang="ru-RU" b="1" dirty="0"/>
              <a:t> как ключевой механизм дальнего воздействия:</a:t>
            </a:r>
            <a:r>
              <a:rPr lang="ru-RU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вызывается прохождением сейсмических и диффузионных волн;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Эффект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декольматации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имеет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пространственно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неоднородный характер, поскольку трещины могут содержать различные типы коллоидов, глинистых минералов и вторичных осадков, обладающих разной устойчивостью к воздействиям. </a:t>
            </a:r>
            <a:endParaRPr lang="ru-R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Наибольшее практическое значение имеют динамические воздействия с амплитудами скоростей смещения грунта порядка нескольких см/с и менее, характерные для промышленных взрывов и удаленных землетрясений.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251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507FCFB-66B0-DF0D-20D1-9432A358C881}"/>
              </a:ext>
            </a:extLst>
          </p:cNvPr>
          <p:cNvCxnSpPr/>
          <p:nvPr/>
        </p:nvCxnSpPr>
        <p:spPr>
          <a:xfrm>
            <a:off x="0" y="879677"/>
            <a:ext cx="121920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C60E68-75AC-8035-2123-27E47B295C01}"/>
              </a:ext>
            </a:extLst>
          </p:cNvPr>
          <p:cNvSpPr/>
          <p:nvPr/>
        </p:nvSpPr>
        <p:spPr>
          <a:xfrm>
            <a:off x="0" y="0"/>
            <a:ext cx="12192000" cy="87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ysClr val="windowText" lastClr="000000"/>
                </a:solidFill>
              </a:rPr>
              <a:t>Kingman fault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3D4D03-E31B-6FD6-CC71-E25014ED3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E8A9-9924-4DF9-8722-C4012A5A9E9C}" type="slidenum">
              <a:rPr lang="ru-RU" smtClean="0"/>
              <a:t>13</a:t>
            </a:fld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2F03CB-40D3-4A86-9370-75AEB339F2AB}"/>
              </a:ext>
            </a:extLst>
          </p:cNvPr>
          <p:cNvSpPr txBox="1"/>
          <p:nvPr/>
        </p:nvSpPr>
        <p:spPr>
          <a:xfrm>
            <a:off x="202301" y="1078856"/>
            <a:ext cx="11531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sng" dirty="0">
                <a:solidFill>
                  <a:srgbClr val="007B8B"/>
                </a:solidFill>
                <a:effectLst/>
                <a:latin typeface="Google Sans"/>
              </a:rPr>
              <a:t>35.174922, -114.075204       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35°10'29.7" </a:t>
            </a:r>
            <a:r>
              <a:rPr lang="ru-RU" b="0" i="0" dirty="0" err="1">
                <a:solidFill>
                  <a:srgbClr val="0F1115"/>
                </a:solidFill>
                <a:effectLst/>
                <a:latin typeface="quote-cjk-patch"/>
              </a:rPr>
              <a:t>с.ш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. 114°04'30.7" </a:t>
            </a:r>
            <a:r>
              <a:rPr lang="ru-RU" b="0" i="0" dirty="0" err="1">
                <a:solidFill>
                  <a:srgbClr val="0F1115"/>
                </a:solidFill>
                <a:effectLst/>
                <a:latin typeface="quote-cjk-patch"/>
              </a:rPr>
              <a:t>з.д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.</a:t>
            </a:r>
            <a:endParaRPr lang="en-US" b="0" i="0" u="sng" dirty="0">
              <a:solidFill>
                <a:srgbClr val="007B8B"/>
              </a:solidFill>
              <a:effectLst/>
              <a:latin typeface="Google Sans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9E9D81-2C72-69AE-864B-B1989D8F2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66" y="1464555"/>
            <a:ext cx="7111984" cy="47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8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507FCFB-66B0-DF0D-20D1-9432A358C881}"/>
              </a:ext>
            </a:extLst>
          </p:cNvPr>
          <p:cNvCxnSpPr/>
          <p:nvPr/>
        </p:nvCxnSpPr>
        <p:spPr>
          <a:xfrm>
            <a:off x="0" y="879677"/>
            <a:ext cx="121920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C60E68-75AC-8035-2123-27E47B295C01}"/>
              </a:ext>
            </a:extLst>
          </p:cNvPr>
          <p:cNvSpPr/>
          <p:nvPr/>
        </p:nvSpPr>
        <p:spPr>
          <a:xfrm>
            <a:off x="0" y="0"/>
            <a:ext cx="12192000" cy="87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ysClr val="windowText" lastClr="000000"/>
                </a:solidFill>
              </a:rPr>
              <a:t>Постановка задачи: динамическое воздействие и сопутствующее изменение проницаемости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9E1955-293D-5CB2-72F6-4E61214F0D91}"/>
              </a:ext>
            </a:extLst>
          </p:cNvPr>
          <p:cNvSpPr txBox="1"/>
          <p:nvPr/>
        </p:nvSpPr>
        <p:spPr>
          <a:xfrm>
            <a:off x="362084" y="1666448"/>
            <a:ext cx="54136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механизмов изменения гидравлических характеристик разломных зон при воздействии сейсмических колебаний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B4E00C-2CC6-3574-00C7-664F804E32C3}"/>
              </a:ext>
            </a:extLst>
          </p:cNvPr>
          <p:cNvSpPr txBox="1"/>
          <p:nvPr/>
        </p:nvSpPr>
        <p:spPr>
          <a:xfrm>
            <a:off x="362085" y="1297116"/>
            <a:ext cx="5413682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Цель исследования: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A8D995-4937-A138-77EF-FA2828138246}"/>
              </a:ext>
            </a:extLst>
          </p:cNvPr>
          <p:cNvSpPr txBox="1"/>
          <p:nvPr/>
        </p:nvSpPr>
        <p:spPr>
          <a:xfrm>
            <a:off x="6689269" y="2497445"/>
            <a:ext cx="51406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качестве </a:t>
            </a:r>
            <a:r>
              <a:rPr lang="ru-RU" b="1" dirty="0">
                <a:solidFill>
                  <a:srgbClr val="0070C0"/>
                </a:solidFill>
              </a:rPr>
              <a:t>динамического воздействия </a:t>
            </a:r>
            <a:r>
              <a:rPr lang="ru-RU" dirty="0"/>
              <a:t>рассмотрен подземный камуфлетный взрыв – энергия взрыва целиком передается в массив горных пород, главным образом в виде </a:t>
            </a:r>
            <a:r>
              <a:rPr lang="ru-RU" dirty="0" err="1"/>
              <a:t>сейсмоволнового</a:t>
            </a:r>
            <a:r>
              <a:rPr lang="ru-RU" dirty="0"/>
              <a:t> и деформационного нагружения массива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07A1F3-15A3-D797-0D1E-41A3BC9A8CBC}"/>
              </a:ext>
            </a:extLst>
          </p:cNvPr>
          <p:cNvSpPr txBox="1"/>
          <p:nvPr/>
        </p:nvSpPr>
        <p:spPr>
          <a:xfrm>
            <a:off x="362084" y="2965968"/>
            <a:ext cx="5413682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Ход исследования:</a:t>
            </a:r>
          </a:p>
        </p:txBody>
      </p:sp>
      <p:sp>
        <p:nvSpPr>
          <p:cNvPr id="29" name="Номер слайда 28">
            <a:extLst>
              <a:ext uri="{FF2B5EF4-FFF2-40B4-BE49-F238E27FC236}">
                <a16:creationId xmlns:a16="http://schemas.microsoft.com/office/drawing/2014/main" id="{6531E4CD-94E5-7BFF-3191-5223D26E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E8A9-9924-4DF9-8722-C4012A5A9E9C}" type="slidenum">
              <a:rPr lang="ru-RU" smtClean="0"/>
              <a:t>2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22C748-AAFC-43DF-ABAC-85A7B04BBDC5}"/>
              </a:ext>
            </a:extLst>
          </p:cNvPr>
          <p:cNvSpPr txBox="1"/>
          <p:nvPr/>
        </p:nvSpPr>
        <p:spPr>
          <a:xfrm>
            <a:off x="6689270" y="1297116"/>
            <a:ext cx="5140645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При разных уровнях динамического воздействия и возникающих в массиве напряжений реализуются различные механизмы изменения проницаемости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8EEB3-7672-027F-BAD3-C62D56DCAC51}"/>
              </a:ext>
            </a:extLst>
          </p:cNvPr>
          <p:cNvSpPr txBox="1"/>
          <p:nvPr/>
        </p:nvSpPr>
        <p:spPr>
          <a:xfrm>
            <a:off x="362084" y="3335300"/>
            <a:ext cx="541368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Исследование трещиноватость при проведении ПЯВ в массиве </a:t>
            </a:r>
            <a:r>
              <a:rPr lang="ru-RU" dirty="0" err="1"/>
              <a:t>Дегелен</a:t>
            </a:r>
            <a:r>
              <a:rPr lang="ru-RU" dirty="0"/>
              <a:t> СИП на примере описания трещиноватости в 80 штольнях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Статистически показана локализация увеличения трещиноватости и проницаемости в разломах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зависимости от </a:t>
            </a:r>
            <a:r>
              <a:rPr lang="en-US" dirty="0"/>
              <a:t>PGV </a:t>
            </a:r>
            <a:r>
              <a:rPr lang="ru-RU" dirty="0"/>
              <a:t>показана вариация механизмов изменения проницаемости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Исследованы механизмы изменения проницаемости при </a:t>
            </a:r>
            <a:r>
              <a:rPr lang="en-US" dirty="0"/>
              <a:t>PGV &lt; </a:t>
            </a:r>
            <a:r>
              <a:rPr lang="ru-RU" dirty="0"/>
              <a:t>1 м/с</a:t>
            </a:r>
          </a:p>
        </p:txBody>
      </p:sp>
    </p:spTree>
    <p:extLst>
      <p:ext uri="{BB962C8B-B14F-4D97-AF65-F5344CB8AC3E}">
        <p14:creationId xmlns:p14="http://schemas.microsoft.com/office/powerpoint/2010/main" val="99005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507FCFB-66B0-DF0D-20D1-9432A358C881}"/>
              </a:ext>
            </a:extLst>
          </p:cNvPr>
          <p:cNvCxnSpPr/>
          <p:nvPr/>
        </p:nvCxnSpPr>
        <p:spPr>
          <a:xfrm>
            <a:off x="0" y="879677"/>
            <a:ext cx="121920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C60E68-75AC-8035-2123-27E47B295C01}"/>
              </a:ext>
            </a:extLst>
          </p:cNvPr>
          <p:cNvSpPr/>
          <p:nvPr/>
        </p:nvSpPr>
        <p:spPr>
          <a:xfrm>
            <a:off x="0" y="0"/>
            <a:ext cx="12192000" cy="87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ysClr val="windowText" lastClr="000000"/>
                </a:solidFill>
              </a:rPr>
              <a:t>Характер изменения проницаемости в зависимости от интенсивности воздействия</a:t>
            </a:r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CBB59676-A9D9-D60A-8D56-1D776437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E8A9-9924-4DF9-8722-C4012A5A9E9C}" type="slidenum">
              <a:rPr lang="ru-RU" smtClean="0"/>
              <a:t>3</a:t>
            </a:fld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3622EC-6A45-4209-67E3-0E781B87AA50}"/>
              </a:ext>
            </a:extLst>
          </p:cNvPr>
          <p:cNvSpPr txBox="1"/>
          <p:nvPr/>
        </p:nvSpPr>
        <p:spPr>
          <a:xfrm>
            <a:off x="371837" y="2953721"/>
            <a:ext cx="11448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трещин увеличивается в 2-40 раз по отношению к естественному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Величина приведенного раскрытия трещин достигает 1-10 см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C59E87-0857-4DFB-8F29-6BBC5EA1E8BE}"/>
              </a:ext>
            </a:extLst>
          </p:cNvPr>
          <p:cNvSpPr txBox="1"/>
          <p:nvPr/>
        </p:nvSpPr>
        <p:spPr>
          <a:xfrm>
            <a:off x="371837" y="1569543"/>
            <a:ext cx="11448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 смысла говорить об изменении проницаемости разломов, поскольку материал оказывается полностью разрушенным как в зоне тектонического нарушения, так и во вмещающем массиве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00B61-4030-4F9E-959E-284AB8A4DE0A}"/>
              </a:ext>
            </a:extLst>
          </p:cNvPr>
          <p:cNvSpPr txBox="1"/>
          <p:nvPr/>
        </p:nvSpPr>
        <p:spPr>
          <a:xfrm>
            <a:off x="371837" y="3991386"/>
            <a:ext cx="11448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трещины в массиве практически не образуются, за исключением ослабленных зон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проницаемости происходит за счет увеличения раскрытия уже существующих трещин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BA0256-6C46-4AAA-84E6-0917E112FB2A}"/>
              </a:ext>
            </a:extLst>
          </p:cNvPr>
          <p:cNvSpPr txBox="1"/>
          <p:nvPr/>
        </p:nvSpPr>
        <p:spPr>
          <a:xfrm>
            <a:off x="371837" y="5227256"/>
            <a:ext cx="11448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изменение проницаемости также локализуется в разломах, на границах которых (как сред с различной акустической жесткостью) происходит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индуцирование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медленных диффузионных волн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разрушающих коллоидные структуры, осажденные на границах пустот и трещин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F4E737-B025-4EDE-B33C-FDD984D43700}"/>
              </a:ext>
            </a:extLst>
          </p:cNvPr>
          <p:cNvSpPr txBox="1"/>
          <p:nvPr/>
        </p:nvSpPr>
        <p:spPr>
          <a:xfrm>
            <a:off x="371837" y="4857924"/>
            <a:ext cx="11448326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приведенных расстояния более 22 м/т</a:t>
            </a:r>
            <a:r>
              <a:rPr lang="ru-RU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1/3</a:t>
            </a: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b="1" baseline="-25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массовая скорость смещения менее 1-2 м/с):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861B51-A512-4E90-84B8-2895D0BF7251}"/>
              </a:ext>
            </a:extLst>
          </p:cNvPr>
          <p:cNvSpPr txBox="1"/>
          <p:nvPr/>
        </p:nvSpPr>
        <p:spPr>
          <a:xfrm>
            <a:off x="371837" y="3681248"/>
            <a:ext cx="11448326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На приведенных расстояния от 4 до 22 м/т</a:t>
            </a:r>
            <a:r>
              <a:rPr lang="ru-RU" baseline="30000" dirty="0"/>
              <a:t>1/3</a:t>
            </a:r>
            <a:r>
              <a:rPr lang="ru-RU" dirty="0"/>
              <a:t> (</a:t>
            </a:r>
            <a:r>
              <a:rPr lang="ru-RU" dirty="0" err="1"/>
              <a:t>V</a:t>
            </a:r>
            <a:r>
              <a:rPr lang="ru-RU" baseline="-25000" dirty="0" err="1"/>
              <a:t>m</a:t>
            </a:r>
            <a:r>
              <a:rPr lang="ru-RU" dirty="0"/>
              <a:t>, массовая скорость смещения падает от 14-16 до 1-2 м/с):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5630AA-345B-402B-B8D0-08878D905C23}"/>
              </a:ext>
            </a:extLst>
          </p:cNvPr>
          <p:cNvSpPr txBox="1"/>
          <p:nvPr/>
        </p:nvSpPr>
        <p:spPr>
          <a:xfrm>
            <a:off x="371837" y="2342343"/>
            <a:ext cx="11448326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На приведенных расстояния до 3.5-4 м/т</a:t>
            </a:r>
            <a:r>
              <a:rPr lang="ru-RU" baseline="30000" dirty="0"/>
              <a:t>1/3</a:t>
            </a:r>
            <a:r>
              <a:rPr lang="ru-RU" dirty="0"/>
              <a:t> (</a:t>
            </a:r>
            <a:r>
              <a:rPr lang="ru-RU" dirty="0" err="1"/>
              <a:t>V</a:t>
            </a:r>
            <a:r>
              <a:rPr lang="ru-RU" baseline="-25000" dirty="0" err="1"/>
              <a:t>m</a:t>
            </a:r>
            <a:r>
              <a:rPr lang="ru-RU" dirty="0"/>
              <a:t>, массовая скорость смещения достигает ⁓25-35 м/с), выделяется зона интенсивного воздействия: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D184F-729E-4F23-9296-F463C1794481}"/>
              </a:ext>
            </a:extLst>
          </p:cNvPr>
          <p:cNvSpPr txBox="1"/>
          <p:nvPr/>
        </p:nvSpPr>
        <p:spPr>
          <a:xfrm>
            <a:off x="371837" y="1024670"/>
            <a:ext cx="11448326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Вблизи эпицентра взрыва выделяется зона сверхвысоких интенсивностей, которая имеет размер 0.3-0.7 радиуса камуфлетной полости (0.25-0.6 м/т</a:t>
            </a:r>
            <a:r>
              <a:rPr lang="ru-RU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1/3</a:t>
            </a: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считая от границы полости).</a:t>
            </a:r>
          </a:p>
        </p:txBody>
      </p:sp>
    </p:spTree>
    <p:extLst>
      <p:ext uri="{BB962C8B-B14F-4D97-AF65-F5344CB8AC3E}">
        <p14:creationId xmlns:p14="http://schemas.microsoft.com/office/powerpoint/2010/main" val="419660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507FCFB-66B0-DF0D-20D1-9432A358C881}"/>
              </a:ext>
            </a:extLst>
          </p:cNvPr>
          <p:cNvCxnSpPr/>
          <p:nvPr/>
        </p:nvCxnSpPr>
        <p:spPr>
          <a:xfrm>
            <a:off x="0" y="879677"/>
            <a:ext cx="121920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C60E68-75AC-8035-2123-27E47B295C01}"/>
              </a:ext>
            </a:extLst>
          </p:cNvPr>
          <p:cNvSpPr/>
          <p:nvPr/>
        </p:nvSpPr>
        <p:spPr>
          <a:xfrm>
            <a:off x="0" y="0"/>
            <a:ext cx="12192000" cy="87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ysClr val="windowText" lastClr="000000"/>
                </a:solidFill>
              </a:rPr>
              <a:t>Распределение трещиноватости в разломах приурочено к большим значениям модуля трещиноватости, чем в массиве без нарушений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3D4D03-E31B-6FD6-CC71-E25014ED3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E8A9-9924-4DF9-8722-C4012A5A9E9C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27707C-CDE3-499F-993D-13F9F67985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1" y="1066786"/>
            <a:ext cx="3810000" cy="27717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5D75C5D-7CA2-84D8-739E-04E56F5381D5}"/>
              </a:ext>
            </a:extLst>
          </p:cNvPr>
          <p:cNvSpPr/>
          <p:nvPr/>
        </p:nvSpPr>
        <p:spPr>
          <a:xfrm>
            <a:off x="899161" y="-1372426"/>
            <a:ext cx="1230630" cy="222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6-13 м/т</a:t>
            </a:r>
            <a:r>
              <a:rPr lang="ru-RU" sz="1600" baseline="30000" dirty="0">
                <a:solidFill>
                  <a:schemeClr val="tx1"/>
                </a:solidFill>
              </a:rPr>
              <a:t>1/3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B1FBDB1-BEDF-279F-1E74-8A7805B7CE9E}"/>
              </a:ext>
            </a:extLst>
          </p:cNvPr>
          <p:cNvSpPr/>
          <p:nvPr/>
        </p:nvSpPr>
        <p:spPr>
          <a:xfrm>
            <a:off x="899161" y="-1163372"/>
            <a:ext cx="1230630" cy="222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13-22 м/т</a:t>
            </a:r>
            <a:r>
              <a:rPr lang="ru-RU" sz="1600" baseline="30000" dirty="0">
                <a:solidFill>
                  <a:schemeClr val="tx1"/>
                </a:solidFill>
              </a:rPr>
              <a:t>1/3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016D4C2-9D6A-988F-67DF-97C3739EDF33}"/>
              </a:ext>
            </a:extLst>
          </p:cNvPr>
          <p:cNvSpPr/>
          <p:nvPr/>
        </p:nvSpPr>
        <p:spPr>
          <a:xfrm>
            <a:off x="899161" y="-962102"/>
            <a:ext cx="1230630" cy="222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&gt;22</a:t>
            </a:r>
            <a:r>
              <a:rPr lang="ru-RU" sz="1600" dirty="0">
                <a:solidFill>
                  <a:schemeClr val="tx1"/>
                </a:solidFill>
              </a:rPr>
              <a:t> м/т</a:t>
            </a:r>
            <a:r>
              <a:rPr lang="ru-RU" sz="1600" baseline="30000" dirty="0">
                <a:solidFill>
                  <a:schemeClr val="tx1"/>
                </a:solidFill>
              </a:rPr>
              <a:t>1/3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994B6E3C-4367-4B32-BBB6-E0447791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161" y="1063003"/>
            <a:ext cx="3917074" cy="27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99BE34C-87CF-410C-976E-8F635F211A65}"/>
              </a:ext>
            </a:extLst>
          </p:cNvPr>
          <p:cNvSpPr txBox="1"/>
          <p:nvPr/>
        </p:nvSpPr>
        <p:spPr>
          <a:xfrm>
            <a:off x="6922997" y="-1828368"/>
            <a:ext cx="3665558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Разломные зоны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0FE666D-9053-49B9-9EE3-70092888F34B}"/>
              </a:ext>
            </a:extLst>
          </p:cNvPr>
          <p:cNvSpPr/>
          <p:nvPr/>
        </p:nvSpPr>
        <p:spPr>
          <a:xfrm>
            <a:off x="9459861" y="1292639"/>
            <a:ext cx="1276596" cy="154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6-13 м/т</a:t>
            </a:r>
            <a:r>
              <a:rPr lang="ru-RU" sz="1200" baseline="30000" dirty="0">
                <a:solidFill>
                  <a:schemeClr val="tx1"/>
                </a:solidFill>
              </a:rPr>
              <a:t>1/3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B233E5A-49CE-4DB0-B49C-282DFAA91FFA}"/>
              </a:ext>
            </a:extLst>
          </p:cNvPr>
          <p:cNvSpPr/>
          <p:nvPr/>
        </p:nvSpPr>
        <p:spPr>
          <a:xfrm>
            <a:off x="9459861" y="1447527"/>
            <a:ext cx="1276596" cy="154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13-22 м/т</a:t>
            </a:r>
            <a:r>
              <a:rPr lang="ru-RU" sz="1200" baseline="30000" dirty="0">
                <a:solidFill>
                  <a:schemeClr val="tx1"/>
                </a:solidFill>
              </a:rPr>
              <a:t>1/3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5937EEC-59A5-4CF2-B706-1265EAB72AA3}"/>
              </a:ext>
            </a:extLst>
          </p:cNvPr>
          <p:cNvSpPr/>
          <p:nvPr/>
        </p:nvSpPr>
        <p:spPr>
          <a:xfrm>
            <a:off x="9459861" y="1602415"/>
            <a:ext cx="1276596" cy="154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&gt;22</a:t>
            </a:r>
            <a:r>
              <a:rPr lang="ru-RU" sz="1200" dirty="0">
                <a:solidFill>
                  <a:schemeClr val="tx1"/>
                </a:solidFill>
              </a:rPr>
              <a:t> м/т</a:t>
            </a:r>
            <a:r>
              <a:rPr lang="ru-RU" sz="1200" baseline="30000" dirty="0">
                <a:solidFill>
                  <a:schemeClr val="tx1"/>
                </a:solidFill>
              </a:rPr>
              <a:t>1/3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88FE73-C7F2-0467-FFE2-7339E7EFF01F}"/>
              </a:ext>
            </a:extLst>
          </p:cNvPr>
          <p:cNvSpPr txBox="1"/>
          <p:nvPr/>
        </p:nvSpPr>
        <p:spPr>
          <a:xfrm rot="16200000">
            <a:off x="-586028" y="2146649"/>
            <a:ext cx="2365997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Разломные зоны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D4A84A8-EAE3-EE95-3E4D-AA9E9D9D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160" y="3707520"/>
            <a:ext cx="3923355" cy="277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D01641-8E13-4FB0-8346-B2EF34436F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1" y="3795991"/>
            <a:ext cx="3810000" cy="27762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C36EAE-AFF8-0230-201B-B4BCAF3B75D6}"/>
              </a:ext>
            </a:extLst>
          </p:cNvPr>
          <p:cNvSpPr txBox="1"/>
          <p:nvPr/>
        </p:nvSpPr>
        <p:spPr>
          <a:xfrm rot="16200000">
            <a:off x="-586028" y="4833123"/>
            <a:ext cx="2365997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Массив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AE34424-F7E6-5E9C-BF41-4131D58BC060}"/>
              </a:ext>
            </a:extLst>
          </p:cNvPr>
          <p:cNvSpPr/>
          <p:nvPr/>
        </p:nvSpPr>
        <p:spPr>
          <a:xfrm>
            <a:off x="9459861" y="3937156"/>
            <a:ext cx="1276596" cy="154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6-13 м/т</a:t>
            </a:r>
            <a:r>
              <a:rPr lang="ru-RU" sz="1200" baseline="30000" dirty="0">
                <a:solidFill>
                  <a:schemeClr val="tx1"/>
                </a:solidFill>
              </a:rPr>
              <a:t>1/3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44BD1C-D791-9C59-7BE5-80C5B139CEB4}"/>
              </a:ext>
            </a:extLst>
          </p:cNvPr>
          <p:cNvSpPr/>
          <p:nvPr/>
        </p:nvSpPr>
        <p:spPr>
          <a:xfrm>
            <a:off x="9459861" y="4092044"/>
            <a:ext cx="1276596" cy="154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13-22 м/т</a:t>
            </a:r>
            <a:r>
              <a:rPr lang="ru-RU" sz="1200" baseline="30000" dirty="0">
                <a:solidFill>
                  <a:schemeClr val="tx1"/>
                </a:solidFill>
              </a:rPr>
              <a:t>1/3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84CE0B8-B208-3BBD-DAA5-5D1885A9B650}"/>
              </a:ext>
            </a:extLst>
          </p:cNvPr>
          <p:cNvSpPr/>
          <p:nvPr/>
        </p:nvSpPr>
        <p:spPr>
          <a:xfrm>
            <a:off x="9459861" y="4246932"/>
            <a:ext cx="1276596" cy="154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&gt;22</a:t>
            </a:r>
            <a:r>
              <a:rPr lang="ru-RU" sz="1200" dirty="0">
                <a:solidFill>
                  <a:schemeClr val="tx1"/>
                </a:solidFill>
              </a:rPr>
              <a:t> м/т</a:t>
            </a:r>
            <a:r>
              <a:rPr lang="ru-RU" sz="1200" baseline="30000" dirty="0">
                <a:solidFill>
                  <a:schemeClr val="tx1"/>
                </a:solidFill>
              </a:rPr>
              <a:t>1/3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55E1A95-485F-3C03-179C-D084025D141F}"/>
              </a:ext>
            </a:extLst>
          </p:cNvPr>
          <p:cNvSpPr/>
          <p:nvPr/>
        </p:nvSpPr>
        <p:spPr>
          <a:xfrm>
            <a:off x="2787417" y="1309539"/>
            <a:ext cx="1165920" cy="137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6-13 м/т</a:t>
            </a:r>
            <a:r>
              <a:rPr lang="ru-RU" sz="1200" baseline="30000" dirty="0">
                <a:solidFill>
                  <a:schemeClr val="tx1"/>
                </a:solidFill>
              </a:rPr>
              <a:t>1/3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81E9614-ED62-329F-D49D-E169BD81FC14}"/>
              </a:ext>
            </a:extLst>
          </p:cNvPr>
          <p:cNvSpPr/>
          <p:nvPr/>
        </p:nvSpPr>
        <p:spPr>
          <a:xfrm>
            <a:off x="2787417" y="1464427"/>
            <a:ext cx="1165920" cy="137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13-22 м/т</a:t>
            </a:r>
            <a:r>
              <a:rPr lang="ru-RU" sz="1200" baseline="30000" dirty="0">
                <a:solidFill>
                  <a:schemeClr val="tx1"/>
                </a:solidFill>
              </a:rPr>
              <a:t>1/3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5930F44-62E2-810A-CBB5-F76802A07ADA}"/>
              </a:ext>
            </a:extLst>
          </p:cNvPr>
          <p:cNvSpPr/>
          <p:nvPr/>
        </p:nvSpPr>
        <p:spPr>
          <a:xfrm>
            <a:off x="2787417" y="1602415"/>
            <a:ext cx="1165920" cy="137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&gt;22</a:t>
            </a:r>
            <a:r>
              <a:rPr lang="ru-RU" sz="1200" dirty="0">
                <a:solidFill>
                  <a:schemeClr val="tx1"/>
                </a:solidFill>
              </a:rPr>
              <a:t> м/т</a:t>
            </a:r>
            <a:r>
              <a:rPr lang="ru-RU" sz="1200" baseline="30000" dirty="0">
                <a:solidFill>
                  <a:schemeClr val="tx1"/>
                </a:solidFill>
              </a:rPr>
              <a:t>1/3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F6DEFA6-2119-AB4D-712D-E950D128F0B7}"/>
              </a:ext>
            </a:extLst>
          </p:cNvPr>
          <p:cNvSpPr/>
          <p:nvPr/>
        </p:nvSpPr>
        <p:spPr>
          <a:xfrm>
            <a:off x="5049033" y="4023050"/>
            <a:ext cx="1165920" cy="137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6-13 м/т</a:t>
            </a:r>
            <a:r>
              <a:rPr lang="ru-RU" sz="1200" baseline="30000" dirty="0">
                <a:solidFill>
                  <a:schemeClr val="tx1"/>
                </a:solidFill>
              </a:rPr>
              <a:t>1/3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7BB63F1-F49C-1FCD-55AF-6FF5A95BC445}"/>
              </a:ext>
            </a:extLst>
          </p:cNvPr>
          <p:cNvSpPr/>
          <p:nvPr/>
        </p:nvSpPr>
        <p:spPr>
          <a:xfrm>
            <a:off x="5049033" y="4177938"/>
            <a:ext cx="1165920" cy="137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13-22 м/т</a:t>
            </a:r>
            <a:r>
              <a:rPr lang="ru-RU" sz="1200" baseline="30000" dirty="0">
                <a:solidFill>
                  <a:schemeClr val="tx1"/>
                </a:solidFill>
              </a:rPr>
              <a:t>1/3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C83BA38-86A5-6138-D55E-84CA809CCA28}"/>
              </a:ext>
            </a:extLst>
          </p:cNvPr>
          <p:cNvSpPr/>
          <p:nvPr/>
        </p:nvSpPr>
        <p:spPr>
          <a:xfrm>
            <a:off x="5049033" y="4332826"/>
            <a:ext cx="1165920" cy="137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&gt;22</a:t>
            </a:r>
            <a:r>
              <a:rPr lang="ru-RU" sz="1200" dirty="0">
                <a:solidFill>
                  <a:schemeClr val="tx1"/>
                </a:solidFill>
              </a:rPr>
              <a:t> м/т</a:t>
            </a:r>
            <a:r>
              <a:rPr lang="ru-RU" sz="1200" baseline="30000" dirty="0">
                <a:solidFill>
                  <a:schemeClr val="tx1"/>
                </a:solidFill>
              </a:rPr>
              <a:t>1/3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003B0D8-9A52-E94B-561B-3EC0997C20A7}"/>
              </a:ext>
            </a:extLst>
          </p:cNvPr>
          <p:cNvSpPr/>
          <p:nvPr/>
        </p:nvSpPr>
        <p:spPr>
          <a:xfrm>
            <a:off x="7795338" y="3663509"/>
            <a:ext cx="1230630" cy="222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&gt;22</a:t>
            </a:r>
            <a:r>
              <a:rPr lang="ru-RU" sz="1600" dirty="0">
                <a:solidFill>
                  <a:schemeClr val="bg1"/>
                </a:solidFill>
              </a:rPr>
              <a:t> м/т</a:t>
            </a:r>
            <a:r>
              <a:rPr lang="ru-RU" sz="1600" baseline="30000" dirty="0">
                <a:solidFill>
                  <a:schemeClr val="bg1"/>
                </a:solidFill>
              </a:rPr>
              <a:t>1/3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FEB9FFA-EEFF-E63C-991B-DD63B65C4E4C}"/>
              </a:ext>
            </a:extLst>
          </p:cNvPr>
          <p:cNvSpPr/>
          <p:nvPr/>
        </p:nvSpPr>
        <p:spPr>
          <a:xfrm>
            <a:off x="7631383" y="983252"/>
            <a:ext cx="1230630" cy="222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&gt;22</a:t>
            </a:r>
            <a:r>
              <a:rPr lang="ru-RU" sz="1600" dirty="0">
                <a:solidFill>
                  <a:schemeClr val="bg1"/>
                </a:solidFill>
              </a:rPr>
              <a:t> м/т</a:t>
            </a:r>
            <a:r>
              <a:rPr lang="ru-RU" sz="1600" baseline="30000" dirty="0">
                <a:solidFill>
                  <a:schemeClr val="bg1"/>
                </a:solidFill>
              </a:rPr>
              <a:t>1/3</a:t>
            </a:r>
          </a:p>
        </p:txBody>
      </p:sp>
    </p:spTree>
    <p:extLst>
      <p:ext uri="{BB962C8B-B14F-4D97-AF65-F5344CB8AC3E}">
        <p14:creationId xmlns:p14="http://schemas.microsoft.com/office/powerpoint/2010/main" val="147332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507FCFB-66B0-DF0D-20D1-9432A358C881}"/>
              </a:ext>
            </a:extLst>
          </p:cNvPr>
          <p:cNvCxnSpPr/>
          <p:nvPr/>
        </p:nvCxnSpPr>
        <p:spPr>
          <a:xfrm>
            <a:off x="0" y="879677"/>
            <a:ext cx="121920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C60E68-75AC-8035-2123-27E47B295C01}"/>
              </a:ext>
            </a:extLst>
          </p:cNvPr>
          <p:cNvSpPr/>
          <p:nvPr/>
        </p:nvSpPr>
        <p:spPr>
          <a:xfrm>
            <a:off x="0" y="0"/>
            <a:ext cx="12192000" cy="87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ysClr val="windowText" lastClr="000000"/>
                </a:solidFill>
              </a:rPr>
              <a:t>Верхний предел величины раскрытия трещин может быть оценен на основе расчета параметров динамических напряжений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3D4D03-E31B-6FD6-CC71-E25014ED3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E8A9-9924-4DF9-8722-C4012A5A9E9C}" type="slidenum">
              <a:rPr lang="ru-RU" smtClean="0"/>
              <a:t>5</a:t>
            </a:fld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C8889C-8C4D-1804-E1A3-6515B2E78C64}"/>
              </a:ext>
            </a:extLst>
          </p:cNvPr>
          <p:cNvSpPr txBox="1"/>
          <p:nvPr/>
        </p:nvSpPr>
        <p:spPr>
          <a:xfrm>
            <a:off x="350823" y="1286006"/>
            <a:ext cx="5388307" cy="12003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Для точечного сейсмического источника радиальные и азимутальные напряжения рассчитываются исходя их сейсмического потенциала смещения</a:t>
            </a:r>
            <a:r>
              <a:rPr lang="en-US" dirty="0"/>
              <a:t> [1]</a:t>
            </a:r>
            <a:r>
              <a:rPr lang="ru-RU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93EA96-38A0-80ED-E4AD-B8DEB8198BA6}"/>
              </a:ext>
            </a:extLst>
          </p:cNvPr>
          <p:cNvSpPr txBox="1"/>
          <p:nvPr/>
        </p:nvSpPr>
        <p:spPr>
          <a:xfrm>
            <a:off x="6452872" y="1286006"/>
            <a:ext cx="5388305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Радиальная компонента напряжения: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9C06CF-3377-9AFF-A8A3-BFE8EA98DC48}"/>
                  </a:ext>
                </a:extLst>
              </p:cNvPr>
              <p:cNvSpPr txBox="1"/>
              <p:nvPr/>
            </p:nvSpPr>
            <p:spPr>
              <a:xfrm>
                <a:off x="350823" y="2485264"/>
                <a:ext cx="5388307" cy="690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i="1" smtClean="0">
                          <a:latin typeface="Cambria Math" panose="02040503050406030204" pitchFamily="18" charset="0"/>
                        </a:rPr>
                        <m:t>𝛷</m:t>
                      </m:r>
                      <m:d>
                        <m:dPr>
                          <m:ctrlPr>
                            <a:rPr lang="ru-RU" sz="17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ru-RU" sz="1700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sz="17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sz="17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7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 sz="17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ru-RU" sz="17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ru-RU" sz="17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7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7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700" i="0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17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type m:val="lin"/>
                              <m:ctrlPr>
                                <a:rPr lang="ru-RU" sz="1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7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sz="17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7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ru-RU" sz="17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nary>
                        <m:naryPr>
                          <m:limLoc m:val="subSup"/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7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𝜁</m:t>
                          </m:r>
                        </m:sup>
                        <m:e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ru-RU" sz="17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7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17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700" i="0"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b>
                                  <m:r>
                                    <a:rPr lang="ru-RU" sz="17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f>
                                <m:fPr>
                                  <m:type m:val="lin"/>
                                  <m:ctrlPr>
                                    <a:rPr lang="ru-RU" sz="1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7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7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ru-RU" sz="17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sSub>
                        <m:sSubPr>
                          <m:ctrlPr>
                            <a:rPr lang="ru-RU" sz="17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</m:sub>
                      </m:sSub>
                      <m:r>
                        <a:rPr lang="ru-RU" sz="17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9C06CF-3377-9AFF-A8A3-BFE8EA98D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23" y="2485264"/>
                <a:ext cx="5388307" cy="6907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E62378C3-B722-792B-CD25-A53887FA2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36" y="3220707"/>
            <a:ext cx="57642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 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ru-RU" sz="1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скорость продольной волны, 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ru-RU" altLang="ru-RU" sz="1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расстояние от источника,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338DC062-53E2-4D4A-638C-1146E90EF4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875694"/>
              </p:ext>
            </p:extLst>
          </p:nvPr>
        </p:nvGraphicFramePr>
        <p:xfrm>
          <a:off x="2255028" y="4278202"/>
          <a:ext cx="195581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79500" imgH="241300" progId="Equation.3">
                  <p:embed/>
                </p:oleObj>
              </mc:Choice>
              <mc:Fallback>
                <p:oleObj r:id="rId4" imgW="1079500" imgH="241300" progId="Equation.3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338DC062-53E2-4D4A-638C-1146E90EF4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028" y="4278202"/>
                        <a:ext cx="1955815" cy="392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150B30-42E2-6A6E-04ED-590BCAB368E3}"/>
                  </a:ext>
                </a:extLst>
              </p:cNvPr>
              <p:cNvSpPr txBox="1"/>
              <p:nvPr/>
            </p:nvSpPr>
            <p:spPr>
              <a:xfrm>
                <a:off x="1914718" y="5413149"/>
                <a:ext cx="2384022" cy="773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=300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f>
                                        <m:fPr>
                                          <m:type m:val="lin"/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ru-RU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−1.65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150B30-42E2-6A6E-04ED-590BCAB36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718" y="5413149"/>
                <a:ext cx="2384022" cy="7732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EE936E-ACE2-46A5-BCB9-EC5ECBAD3371}"/>
                  </a:ext>
                </a:extLst>
              </p:cNvPr>
              <p:cNvSpPr txBox="1"/>
              <p:nvPr/>
            </p:nvSpPr>
            <p:spPr>
              <a:xfrm>
                <a:off x="6452872" y="4174023"/>
                <a:ext cx="5388304" cy="647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𝜈</m:t>
                          </m:r>
                          <m:f>
                            <m:f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𝛷</m:t>
                                  </m:r>
                                </m:e>
                                <m:sup>
                                  <m:r>
                                    <a:rPr lang="ru-RU" sz="1600" i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ru-RU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0">
                                          <a:latin typeface="Cambria Math" panose="02040503050406030204" pitchFamily="18" charset="0"/>
                                        </a:rPr>
                                        <m:t>с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f>
                            <m:f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𝛷</m:t>
                                  </m:r>
                                </m:e>
                                <m:sup>
                                  <m:r>
                                    <a:rPr lang="ru-RU" sz="16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ru-RU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0"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ru-RU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ru-RU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f>
                            <m:f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𝛷</m:t>
                              </m:r>
                              <m:d>
                                <m:dPr>
                                  <m:ctrlPr>
                                    <a:rPr lang="ru-RU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ru-RU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ru-RU" sz="16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EE936E-ACE2-46A5-BCB9-EC5ECBAD3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872" y="4174023"/>
                <a:ext cx="5388304" cy="6474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08B7F97-96A3-4B97-8184-DDAFBE8AAEDC}"/>
              </a:ext>
            </a:extLst>
          </p:cNvPr>
          <p:cNvSpPr txBox="1"/>
          <p:nvPr/>
        </p:nvSpPr>
        <p:spPr>
          <a:xfrm>
            <a:off x="6493512" y="3159152"/>
            <a:ext cx="5388305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Азимутальная компонента напряжения: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E7E365-4A7E-40E2-A95D-C2F6CCEC9C27}"/>
                  </a:ext>
                </a:extLst>
              </p:cNvPr>
              <p:cNvSpPr txBox="1"/>
              <p:nvPr/>
            </p:nvSpPr>
            <p:spPr>
              <a:xfrm>
                <a:off x="6452872" y="1657089"/>
                <a:ext cx="6151880" cy="650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ru-RU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d>
                            <m:dPr>
                              <m:ctrlPr>
                                <a:rPr lang="ru-RU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d>
                            <m:dPr>
                              <m:ctrlPr>
                                <a:rPr lang="ru-RU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0">
                                  <a:latin typeface="Cambria Math" panose="02040503050406030204" pitchFamily="18" charset="0"/>
                                </a:rPr>
                                <m:t>1+2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E7E365-4A7E-40E2-A95D-C2F6CCEC9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872" y="1657089"/>
                <a:ext cx="6151880" cy="6501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5881E0E-8FFE-4F7F-816F-59F97258048D}"/>
                  </a:ext>
                </a:extLst>
              </p:cNvPr>
              <p:cNvSpPr txBox="1"/>
              <p:nvPr/>
            </p:nvSpPr>
            <p:spPr>
              <a:xfrm>
                <a:off x="6452872" y="2307203"/>
                <a:ext cx="5388305" cy="716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1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f>
                            <m:fPr>
                              <m:ctrlPr>
                                <a:rPr lang="ru-RU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𝛷</m:t>
                                  </m:r>
                                </m:e>
                                <m:sup>
                                  <m:r>
                                    <a:rPr lang="ru-RU" sz="1800" i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0">
                                          <a:latin typeface="Cambria Math" panose="02040503050406030204" pitchFamily="18" charset="0"/>
                                        </a:rPr>
                                        <m:t>с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 sz="1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ru-RU" sz="1800" i="0"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ctrlPr>
                                <a:rPr lang="ru-RU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f>
                            <m:fPr>
                              <m:ctrlPr>
                                <a:rPr lang="ru-RU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𝛷</m:t>
                                  </m:r>
                                </m:e>
                                <m:sup>
                                  <m:r>
                                    <a:rPr lang="ru-RU" sz="18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0"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ru-RU" sz="1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1800" i="0"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ctrlPr>
                                <a:rPr lang="ru-RU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f>
                            <m:fPr>
                              <m:ctrlPr>
                                <a:rPr lang="ru-RU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𝛷</m:t>
                              </m:r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ru-RU" sz="18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5881E0E-8FFE-4F7F-816F-59F972580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872" y="2307203"/>
                <a:ext cx="5388305" cy="7167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9E97C4-EFAE-401A-A12B-B5BD803F1E63}"/>
                  </a:ext>
                </a:extLst>
              </p:cNvPr>
              <p:cNvSpPr txBox="1"/>
              <p:nvPr/>
            </p:nvSpPr>
            <p:spPr>
              <a:xfrm>
                <a:off x="6493512" y="3528484"/>
                <a:ext cx="5347664" cy="650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ru-RU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d>
                            <m:dPr>
                              <m:ctrlPr>
                                <a:rPr lang="ru-RU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d>
                            <m:dPr>
                              <m:ctrlPr>
                                <a:rPr lang="ru-RU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0">
                                  <a:latin typeface="Cambria Math" panose="02040503050406030204" pitchFamily="18" charset="0"/>
                                </a:rPr>
                                <m:t>1+2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9E97C4-EFAE-401A-A12B-B5BD803F1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512" y="3528484"/>
                <a:ext cx="5347664" cy="6501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D84A943-274B-4141-9706-C42FA070FCC8}"/>
              </a:ext>
            </a:extLst>
          </p:cNvPr>
          <p:cNvSpPr txBox="1"/>
          <p:nvPr/>
        </p:nvSpPr>
        <p:spPr>
          <a:xfrm>
            <a:off x="382336" y="6231135"/>
            <a:ext cx="8085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en-US" dirty="0"/>
              <a:t>[1] </a:t>
            </a:r>
            <a:r>
              <a:rPr lang="ru-RU" dirty="0"/>
              <a:t>Родионов В.Н. и др. Механический эффект подземного взрыва. М. Недра. 1971 г. 224 с.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38934C-7D21-4B80-A331-9E845A8930BF}"/>
              </a:ext>
            </a:extLst>
          </p:cNvPr>
          <p:cNvSpPr txBox="1"/>
          <p:nvPr/>
        </p:nvSpPr>
        <p:spPr>
          <a:xfrm>
            <a:off x="412577" y="3715171"/>
            <a:ext cx="5388305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Эпюры смещения как интеграл эпюры скорости: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FC0DCA-9240-43EA-B7B5-A13C40732C18}"/>
              </a:ext>
            </a:extLst>
          </p:cNvPr>
          <p:cNvSpPr txBox="1"/>
          <p:nvPr/>
        </p:nvSpPr>
        <p:spPr>
          <a:xfrm>
            <a:off x="412577" y="4802796"/>
            <a:ext cx="5388305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Максимум в фазе сжатия эпюры скорости задавался как:</a:t>
            </a:r>
          </a:p>
        </p:txBody>
      </p:sp>
    </p:spTree>
    <p:extLst>
      <p:ext uri="{BB962C8B-B14F-4D97-AF65-F5344CB8AC3E}">
        <p14:creationId xmlns:p14="http://schemas.microsoft.com/office/powerpoint/2010/main" val="846540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507FCFB-66B0-DF0D-20D1-9432A358C881}"/>
              </a:ext>
            </a:extLst>
          </p:cNvPr>
          <p:cNvCxnSpPr/>
          <p:nvPr/>
        </p:nvCxnSpPr>
        <p:spPr>
          <a:xfrm>
            <a:off x="0" y="879677"/>
            <a:ext cx="121920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C60E68-75AC-8035-2123-27E47B295C01}"/>
              </a:ext>
            </a:extLst>
          </p:cNvPr>
          <p:cNvSpPr/>
          <p:nvPr/>
        </p:nvSpPr>
        <p:spPr>
          <a:xfrm>
            <a:off x="0" y="0"/>
            <a:ext cx="12192000" cy="87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ysClr val="windowText" lastClr="000000"/>
                </a:solidFill>
              </a:rPr>
              <a:t>Подходы к оценке раскрытия трещин при динамическом воздействии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3D4D03-E31B-6FD6-CC71-E25014ED3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E8A9-9924-4DF9-8722-C4012A5A9E9C}" type="slidenum">
              <a:rPr lang="ru-RU" smtClean="0"/>
              <a:t>6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FAC63D-1A02-C41D-9EFD-81AE0F6036F9}"/>
                  </a:ext>
                </a:extLst>
              </p:cNvPr>
              <p:cNvSpPr txBox="1"/>
              <p:nvPr/>
            </p:nvSpPr>
            <p:spPr>
              <a:xfrm>
                <a:off x="371475" y="2020322"/>
                <a:ext cx="4228588" cy="1323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  <a:p>
                <a:r>
                  <a:rPr lang="ru-RU" dirty="0"/>
                  <a:t>Где </a:t>
                </a:r>
                <a:r>
                  <a:rPr lang="en-US" dirty="0"/>
                  <a:t>w – </a:t>
                </a:r>
                <a:r>
                  <a:rPr lang="ru-RU" dirty="0"/>
                  <a:t>увеличение раскрытия трещины,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исходное раскрытие трещины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FAC63D-1A02-C41D-9EFD-81AE0F603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" y="2020322"/>
                <a:ext cx="4228588" cy="1323376"/>
              </a:xfrm>
              <a:prstGeom prst="rect">
                <a:avLst/>
              </a:prstGeom>
              <a:blipFill>
                <a:blip r:embed="rId2"/>
                <a:stretch>
                  <a:fillRect l="-1297" b="-5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90C10F-3074-9734-403E-B38052A893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063" y="1212100"/>
            <a:ext cx="3892550" cy="471203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3FD558-D2F3-C214-523D-48DE79AAAC5C}"/>
              </a:ext>
            </a:extLst>
          </p:cNvPr>
          <p:cNvSpPr txBox="1"/>
          <p:nvPr/>
        </p:nvSpPr>
        <p:spPr>
          <a:xfrm>
            <a:off x="8620125" y="2648099"/>
            <a:ext cx="320992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– результаты измерений в массиве при эксперименте «Днепр» [</a:t>
            </a: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– результаты измерений проницаемости зон разломов в эксперименте «Днепр» (таблица 1).</a:t>
            </a:r>
          </a:p>
          <a:p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3 - Расчет при начальном раскрытии w=0.1 мм на глубине 300 м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4989C4-4D70-8289-7CA7-3FAD485FBE95}"/>
              </a:ext>
            </a:extLst>
          </p:cNvPr>
          <p:cNvSpPr txBox="1"/>
          <p:nvPr/>
        </p:nvSpPr>
        <p:spPr>
          <a:xfrm>
            <a:off x="8610600" y="1324660"/>
            <a:ext cx="3209925" cy="132343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2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Зависимости относительной проницаемости от приведенного расстояния</a:t>
            </a:r>
            <a:endParaRPr lang="en-US" sz="20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B9E293-3289-D376-FD7D-3472CEA21EFA}"/>
              </a:ext>
            </a:extLst>
          </p:cNvPr>
          <p:cNvSpPr txBox="1"/>
          <p:nvPr/>
        </p:nvSpPr>
        <p:spPr>
          <a:xfrm>
            <a:off x="371475" y="5924199"/>
            <a:ext cx="109463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[1]. </a:t>
            </a:r>
            <a:r>
              <a:rPr lang="ru-RU" sz="1400" dirty="0"/>
              <a:t>Адушкин В. В., Спивак А. А. Подземные взрывы. — М.: Наука, 2007. — 281 с.</a:t>
            </a:r>
          </a:p>
          <a:p>
            <a:r>
              <a:rPr lang="en-US" sz="1400" dirty="0"/>
              <a:t>[2]. </a:t>
            </a:r>
            <a:r>
              <a:rPr lang="ru-RU" sz="1400" dirty="0"/>
              <a:t>Спивак А. А. Оценка </a:t>
            </a:r>
            <a:r>
              <a:rPr lang="ru-RU" sz="1400" dirty="0" err="1"/>
              <a:t>нарушенности</a:t>
            </a:r>
            <a:r>
              <a:rPr lang="ru-RU" sz="1400" dirty="0"/>
              <a:t> горного массива по результатам фильтрационных испытаний // Горн. журн. 1980. No 5. С. 29–35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FF976F-883D-8B28-D3EF-AA7FF2090DBB}"/>
              </a:ext>
            </a:extLst>
          </p:cNvPr>
          <p:cNvSpPr txBox="1"/>
          <p:nvPr/>
        </p:nvSpPr>
        <p:spPr>
          <a:xfrm>
            <a:off x="371475" y="1287047"/>
            <a:ext cx="4228588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kern="100" dirty="0">
                <a:latin typeface="+mn-lt"/>
                <a:cs typeface="Times New Roman" panose="02020603050405020304" pitchFamily="18" charset="0"/>
              </a:rPr>
              <a:t>Изменение проницаемости при подновлении трещины</a:t>
            </a:r>
            <a:endParaRPr lang="ru-RU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70C09F-01A8-4F90-941B-10324B19A0A3}"/>
                  </a:ext>
                </a:extLst>
              </p:cNvPr>
              <p:cNvSpPr txBox="1"/>
              <p:nvPr/>
            </p:nvSpPr>
            <p:spPr>
              <a:xfrm>
                <a:off x="1279681" y="3244951"/>
                <a:ext cx="23550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70C09F-01A8-4F90-941B-10324B19A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681" y="3244951"/>
                <a:ext cx="235502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56FA9CB-71A0-4789-8F4E-A0E4171D5CB3}"/>
              </a:ext>
            </a:extLst>
          </p:cNvPr>
          <p:cNvSpPr txBox="1"/>
          <p:nvPr/>
        </p:nvSpPr>
        <p:spPr>
          <a:xfrm>
            <a:off x="307975" y="3966295"/>
            <a:ext cx="4292088" cy="17543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b="0" i="0" u="none" strike="noStrike" kern="100" cap="none" normalizeH="0" baseline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В рассматриваемой модели разломная зона представлена как система параллельных трещин, интегральное раскрытие которых полностью локализуется в пределах активного пакета шириной h</a:t>
            </a:r>
          </a:p>
        </p:txBody>
      </p:sp>
    </p:spTree>
    <p:extLst>
      <p:ext uri="{BB962C8B-B14F-4D97-AF65-F5344CB8AC3E}">
        <p14:creationId xmlns:p14="http://schemas.microsoft.com/office/powerpoint/2010/main" val="167351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507FCFB-66B0-DF0D-20D1-9432A358C881}"/>
              </a:ext>
            </a:extLst>
          </p:cNvPr>
          <p:cNvCxnSpPr/>
          <p:nvPr/>
        </p:nvCxnSpPr>
        <p:spPr>
          <a:xfrm>
            <a:off x="0" y="879677"/>
            <a:ext cx="121920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C60E68-75AC-8035-2123-27E47B295C01}"/>
              </a:ext>
            </a:extLst>
          </p:cNvPr>
          <p:cNvSpPr/>
          <p:nvPr/>
        </p:nvSpPr>
        <p:spPr>
          <a:xfrm>
            <a:off x="0" y="0"/>
            <a:ext cx="12192000" cy="87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ysClr val="windowText" lastClr="000000"/>
                </a:solidFill>
              </a:rPr>
              <a:t>Реальный диапазон изменения </a:t>
            </a:r>
            <a:r>
              <a:rPr lang="en-US" sz="2400" b="1" dirty="0">
                <a:solidFill>
                  <a:sysClr val="windowText" lastClr="000000"/>
                </a:solidFill>
              </a:rPr>
              <a:t>PGV </a:t>
            </a:r>
            <a:r>
              <a:rPr lang="ru-RU" sz="2400" b="1" dirty="0">
                <a:solidFill>
                  <a:sysClr val="windowText" lastClr="000000"/>
                </a:solidFill>
              </a:rPr>
              <a:t>в настоящее время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3D4D03-E31B-6FD6-CC71-E25014ED3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E8A9-9924-4DF9-8722-C4012A5A9E9C}" type="slidenum">
              <a:rPr lang="ru-RU" smtClean="0"/>
              <a:t>7</a:t>
            </a:fld>
            <a:endParaRPr lang="ru-RU"/>
          </a:p>
        </p:txBody>
      </p:sp>
      <p:pic>
        <p:nvPicPr>
          <p:cNvPr id="4097" name="Рисунок 3">
            <a:extLst>
              <a:ext uri="{FF2B5EF4-FFF2-40B4-BE49-F238E27FC236}">
                <a16:creationId xmlns:a16="http://schemas.microsoft.com/office/drawing/2014/main" id="{55B0FB00-57EB-7360-9DC4-7699A9B07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2" y="2922437"/>
            <a:ext cx="3696930" cy="36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E77962B-D42A-37FD-8E1F-4729DDD8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163" y="3514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AEC164-F3A4-7D53-7467-BE254AF4C8A8}"/>
              </a:ext>
            </a:extLst>
          </p:cNvPr>
          <p:cNvSpPr txBox="1"/>
          <p:nvPr/>
        </p:nvSpPr>
        <p:spPr>
          <a:xfrm>
            <a:off x="4935792" y="3429000"/>
            <a:ext cx="63319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1">
                <a:solidFill>
                  <a:srgbClr val="836967"/>
                </a:solidFill>
                <a:latin typeface="Cambria Math" panose="02040503050406030204" pitchFamily="18" charset="0"/>
              </a:defRPr>
            </a:lvl1pPr>
          </a:lstStyle>
          <a:p>
            <a:r>
              <a:rPr lang="ru-RU" i="0" dirty="0">
                <a:solidFill>
                  <a:schemeClr val="tx1"/>
                </a:solidFill>
                <a:latin typeface="+mn-lt"/>
              </a:rPr>
              <a:t>Зависимости массовой скорости от приведенного расстояния. </a:t>
            </a:r>
          </a:p>
          <a:p>
            <a:r>
              <a:rPr lang="ru-RU" i="0" dirty="0">
                <a:solidFill>
                  <a:schemeClr val="tx1"/>
                </a:solidFill>
                <a:latin typeface="+mn-lt"/>
              </a:rPr>
              <a:t>1 – Лебединский ГОК; </a:t>
            </a:r>
          </a:p>
          <a:p>
            <a:r>
              <a:rPr lang="ru-RU" i="0" dirty="0">
                <a:solidFill>
                  <a:schemeClr val="tx1"/>
                </a:solidFill>
                <a:latin typeface="+mn-lt"/>
              </a:rPr>
              <a:t>2 – Шахта им. Губкина; </a:t>
            </a:r>
          </a:p>
          <a:p>
            <a:r>
              <a:rPr lang="ru-RU" i="0" dirty="0">
                <a:solidFill>
                  <a:schemeClr val="tx1"/>
                </a:solidFill>
                <a:latin typeface="+mn-lt"/>
              </a:rPr>
              <a:t>3 – </a:t>
            </a:r>
            <a:r>
              <a:rPr lang="ru-RU" i="0" dirty="0" err="1">
                <a:solidFill>
                  <a:schemeClr val="tx1"/>
                </a:solidFill>
                <a:latin typeface="+mn-lt"/>
              </a:rPr>
              <a:t>Шерегешевский</a:t>
            </a:r>
            <a:r>
              <a:rPr lang="ru-RU" i="0" dirty="0">
                <a:solidFill>
                  <a:schemeClr val="tx1"/>
                </a:solidFill>
                <a:latin typeface="+mn-lt"/>
              </a:rPr>
              <a:t> рудник; </a:t>
            </a:r>
          </a:p>
          <a:p>
            <a:r>
              <a:rPr lang="ru-RU" i="0" dirty="0">
                <a:solidFill>
                  <a:schemeClr val="tx1"/>
                </a:solidFill>
                <a:latin typeface="+mn-lt"/>
              </a:rPr>
              <a:t>4 – </a:t>
            </a:r>
            <a:r>
              <a:rPr lang="ru-RU" i="0" dirty="0" err="1">
                <a:solidFill>
                  <a:schemeClr val="tx1"/>
                </a:solidFill>
                <a:latin typeface="+mn-lt"/>
              </a:rPr>
              <a:t>Новогурьевский</a:t>
            </a:r>
            <a:r>
              <a:rPr lang="ru-RU" i="0" dirty="0">
                <a:solidFill>
                  <a:schemeClr val="tx1"/>
                </a:solidFill>
                <a:latin typeface="+mn-lt"/>
              </a:rPr>
              <a:t> карьер; </a:t>
            </a:r>
          </a:p>
          <a:p>
            <a:r>
              <a:rPr lang="ru-RU" i="0" dirty="0">
                <a:solidFill>
                  <a:schemeClr val="tx1"/>
                </a:solidFill>
                <a:latin typeface="+mn-lt"/>
              </a:rPr>
              <a:t>5 – зависимость: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59AB4E-0931-5F8A-FED4-998C9903B91C}"/>
              </a:ext>
            </a:extLst>
          </p:cNvPr>
          <p:cNvSpPr txBox="1"/>
          <p:nvPr/>
        </p:nvSpPr>
        <p:spPr>
          <a:xfrm>
            <a:off x="314631" y="1198331"/>
            <a:ext cx="11484079" cy="147732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PGV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менее 1 м/с: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новых трещин уже не образуется</a:t>
            </a:r>
            <a:endParaRPr lang="ru-RU" altLang="ru-RU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подновление уже существующих трещин</a:t>
            </a:r>
            <a:r>
              <a:rPr lang="ru-RU" altLang="ru-RU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не вносит существенного вклада в изменение проницаемости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изменения величины </a:t>
            </a:r>
            <a:r>
              <a:rPr lang="ru-RU" dirty="0" err="1">
                <a:solidFill>
                  <a:schemeClr val="bg1"/>
                </a:solidFill>
                <a:cs typeface="Times New Roman" panose="02020603050405020304" pitchFamily="18" charset="0"/>
              </a:rPr>
              <a:t>V</a:t>
            </a:r>
            <a:r>
              <a:rPr lang="ru-RU" baseline="-25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m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составляет 0.1 – 50 мм /с в диапазоне приведенных расстояний от взрыва 250-5000 м/т</a:t>
            </a:r>
            <a:r>
              <a:rPr lang="ru-RU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1/3</a:t>
            </a:r>
            <a:endParaRPr lang="ru-RU" baseline="30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1D69478-8AC4-B9F4-7CF2-0379AA1A6EA7}"/>
                  </a:ext>
                </a:extLst>
              </p:cNvPr>
              <p:cNvSpPr txBox="1"/>
              <p:nvPr/>
            </p:nvSpPr>
            <p:spPr>
              <a:xfrm>
                <a:off x="6440129" y="5183326"/>
                <a:ext cx="2871018" cy="773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ru-RU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300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m:rPr>
                                              <m:lit/>
                                            </m:r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−1.</m:t>
                              </m:r>
                              <m:r>
                                <a:rPr lang="ru-RU" sz="18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65</m:t>
                              </m:r>
                            </m:sup>
                          </m:s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1D69478-8AC4-B9F4-7CF2-0379AA1A6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129" y="5183326"/>
                <a:ext cx="2871018" cy="7732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717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507FCFB-66B0-DF0D-20D1-9432A358C881}"/>
              </a:ext>
            </a:extLst>
          </p:cNvPr>
          <p:cNvCxnSpPr/>
          <p:nvPr/>
        </p:nvCxnSpPr>
        <p:spPr>
          <a:xfrm>
            <a:off x="0" y="879677"/>
            <a:ext cx="121920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C60E68-75AC-8035-2123-27E47B295C01}"/>
              </a:ext>
            </a:extLst>
          </p:cNvPr>
          <p:cNvSpPr/>
          <p:nvPr/>
        </p:nvSpPr>
        <p:spPr>
          <a:xfrm>
            <a:off x="0" y="0"/>
            <a:ext cx="12192000" cy="87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ysClr val="windowText" lastClr="000000"/>
                </a:solidFill>
              </a:rPr>
              <a:t>Заполняющие пустоты образования могут иметь разный минеральный состав, что влияет на механику разрушения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3D4D03-E31B-6FD6-CC71-E25014ED3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E8A9-9924-4DF9-8722-C4012A5A9E9C}" type="slidenum">
              <a:rPr lang="ru-RU" smtClean="0"/>
              <a:t>8</a:t>
            </a:fld>
            <a:endParaRPr lang="ru-RU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E77962B-D42A-37FD-8E1F-4729DDD8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163" y="3514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59AB4E-0931-5F8A-FED4-998C9903B91C}"/>
              </a:ext>
            </a:extLst>
          </p:cNvPr>
          <p:cNvSpPr txBox="1"/>
          <p:nvPr/>
        </p:nvSpPr>
        <p:spPr>
          <a:xfrm>
            <a:off x="390848" y="1331514"/>
            <a:ext cx="4099561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Типы заполнителей</a:t>
            </a:r>
            <a:endParaRPr lang="ru-RU" sz="2000" baseline="30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F4D959-53DE-7BD9-EC7A-27D5299982C0}"/>
              </a:ext>
            </a:extLst>
          </p:cNvPr>
          <p:cNvSpPr txBox="1"/>
          <p:nvPr/>
        </p:nvSpPr>
        <p:spPr>
          <a:xfrm>
            <a:off x="6091757" y="1331513"/>
            <a:ext cx="5709395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Механизмы разрушения</a:t>
            </a:r>
            <a:endParaRPr lang="ru-RU" baseline="30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8308B-B47E-E4B1-F88C-7A51F9FFB57C}"/>
              </a:ext>
            </a:extLst>
          </p:cNvPr>
          <p:cNvSpPr txBox="1"/>
          <p:nvPr/>
        </p:nvSpPr>
        <p:spPr>
          <a:xfrm>
            <a:off x="6091756" y="4296870"/>
            <a:ext cx="570939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1">
                <a:solidFill>
                  <a:srgbClr val="836967"/>
                </a:solidFill>
                <a:latin typeface="Cambria Math" panose="02040503050406030204" pitchFamily="18" charset="0"/>
              </a:defRPr>
            </a:lvl1pPr>
          </a:lstStyle>
          <a:p>
            <a:r>
              <a:rPr lang="ru-RU" b="1" i="0" dirty="0">
                <a:solidFill>
                  <a:schemeClr val="tx1"/>
                </a:solidFill>
                <a:latin typeface="+mn-lt"/>
              </a:rPr>
              <a:t>Сдвиговое разрушение потоком флюида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8E5D7-250E-9230-A9E1-531994109CB2}"/>
              </a:ext>
            </a:extLst>
          </p:cNvPr>
          <p:cNvSpPr txBox="1"/>
          <p:nvPr/>
        </p:nvSpPr>
        <p:spPr>
          <a:xfrm>
            <a:off x="6091755" y="2921880"/>
            <a:ext cx="570939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1">
                <a:solidFill>
                  <a:srgbClr val="836967"/>
                </a:solidFill>
                <a:latin typeface="Cambria Math" panose="02040503050406030204" pitchFamily="18" charset="0"/>
              </a:defRPr>
            </a:lvl1pPr>
          </a:lstStyle>
          <a:p>
            <a:r>
              <a:rPr lang="ru-RU" b="1" i="0" dirty="0" err="1">
                <a:solidFill>
                  <a:schemeClr val="tx1"/>
                </a:solidFill>
                <a:latin typeface="+mn-lt"/>
              </a:rPr>
              <a:t>Тиксотропное</a:t>
            </a:r>
            <a:r>
              <a:rPr lang="ru-RU" b="1" i="0" dirty="0">
                <a:solidFill>
                  <a:schemeClr val="tx1"/>
                </a:solidFill>
                <a:latin typeface="+mn-lt"/>
              </a:rPr>
              <a:t> разупрочнение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90F10E-5E09-72F8-E671-5DE25AB3B1A0}"/>
              </a:ext>
            </a:extLst>
          </p:cNvPr>
          <p:cNvSpPr txBox="1"/>
          <p:nvPr/>
        </p:nvSpPr>
        <p:spPr>
          <a:xfrm>
            <a:off x="6091755" y="3609375"/>
            <a:ext cx="570939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1">
                <a:solidFill>
                  <a:srgbClr val="836967"/>
                </a:solidFill>
                <a:latin typeface="Cambria Math" panose="02040503050406030204" pitchFamily="18" charset="0"/>
              </a:defRPr>
            </a:lvl1pPr>
          </a:lstStyle>
          <a:p>
            <a:r>
              <a:rPr lang="ru-RU" b="1" i="0" dirty="0">
                <a:solidFill>
                  <a:schemeClr val="tx1"/>
                </a:solidFill>
                <a:latin typeface="+mn-lt"/>
              </a:rPr>
              <a:t>Воздействие диффузионных волн давления флюида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5388A6-9C40-CC8B-BE69-C921424035D5}"/>
              </a:ext>
            </a:extLst>
          </p:cNvPr>
          <p:cNvSpPr txBox="1"/>
          <p:nvPr/>
        </p:nvSpPr>
        <p:spPr>
          <a:xfrm>
            <a:off x="390849" y="1967160"/>
            <a:ext cx="4099560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Минеральные заполнители трещин</a:t>
            </a:r>
            <a:endParaRPr lang="ru-RU" b="1" baseline="30000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5EDB7C-6415-33F9-F5FD-9E0BBAB53D69}"/>
              </a:ext>
            </a:extLst>
          </p:cNvPr>
          <p:cNvSpPr txBox="1"/>
          <p:nvPr/>
        </p:nvSpPr>
        <p:spPr>
          <a:xfrm>
            <a:off x="390849" y="2670592"/>
            <a:ext cx="4099560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Глинистые заполнители</a:t>
            </a:r>
            <a:endParaRPr lang="ru-RU" b="1" baseline="30000" dirty="0">
              <a:solidFill>
                <a:sysClr val="windowText" lastClr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B6DD4E-AA2E-AAC2-4BC4-3FB8AB5C80F6}"/>
              </a:ext>
            </a:extLst>
          </p:cNvPr>
          <p:cNvSpPr txBox="1"/>
          <p:nvPr/>
        </p:nvSpPr>
        <p:spPr>
          <a:xfrm>
            <a:off x="390849" y="3374024"/>
            <a:ext cx="409956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Коллоидно-глинистые пленки и алюмосиликатные барьеры</a:t>
            </a:r>
            <a:endParaRPr lang="ru-RU" b="1" baseline="30000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88ED8A-C4CB-788C-55CC-E8B3EA2BDDFA}"/>
              </a:ext>
            </a:extLst>
          </p:cNvPr>
          <p:cNvSpPr txBox="1"/>
          <p:nvPr/>
        </p:nvSpPr>
        <p:spPr>
          <a:xfrm>
            <a:off x="390849" y="4354455"/>
            <a:ext cx="4099560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Локальные пробки в сужениях трещин</a:t>
            </a:r>
            <a:endParaRPr lang="ru-RU" b="1" baseline="30000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66905C-734D-1610-09EE-418128A0522A}"/>
              </a:ext>
            </a:extLst>
          </p:cNvPr>
          <p:cNvSpPr txBox="1"/>
          <p:nvPr/>
        </p:nvSpPr>
        <p:spPr>
          <a:xfrm>
            <a:off x="390849" y="5057887"/>
            <a:ext cx="409956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Катакластический и тонкообломочный материал</a:t>
            </a:r>
            <a:endParaRPr lang="ru-RU" b="1" baseline="30000" dirty="0">
              <a:solidFill>
                <a:sysClr val="windowText" lastClr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07A490-8475-AD8A-BAD0-157FD4BB183F}"/>
              </a:ext>
            </a:extLst>
          </p:cNvPr>
          <p:cNvSpPr txBox="1"/>
          <p:nvPr/>
        </p:nvSpPr>
        <p:spPr>
          <a:xfrm>
            <a:off x="6091757" y="1957386"/>
            <a:ext cx="5709394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1">
                <a:solidFill>
                  <a:srgbClr val="836967"/>
                </a:solidFill>
                <a:latin typeface="Cambria Math" panose="02040503050406030204" pitchFamily="18" charset="0"/>
              </a:defRPr>
            </a:lvl1pPr>
          </a:lstStyle>
          <a:p>
            <a:r>
              <a:rPr lang="ru-RU" b="1" i="0" dirty="0">
                <a:solidFill>
                  <a:schemeClr val="tx1"/>
                </a:solidFill>
                <a:latin typeface="+mn-lt"/>
              </a:rPr>
              <a:t>Растворение при изменении </a:t>
            </a:r>
            <a:r>
              <a:rPr lang="en-US" b="1" i="0" dirty="0">
                <a:solidFill>
                  <a:schemeClr val="tx1"/>
                </a:solidFill>
                <a:latin typeface="+mn-lt"/>
              </a:rPr>
              <a:t>PT </a:t>
            </a:r>
            <a:r>
              <a:rPr lang="ru-RU" b="1" i="0" dirty="0">
                <a:solidFill>
                  <a:schemeClr val="tx1"/>
                </a:solidFill>
                <a:latin typeface="+mn-lt"/>
              </a:rPr>
              <a:t>условий, </a:t>
            </a:r>
            <a:r>
              <a:rPr lang="en-US" b="1" i="0" dirty="0">
                <a:solidFill>
                  <a:schemeClr val="tx1"/>
                </a:solidFill>
                <a:latin typeface="+mn-lt"/>
              </a:rPr>
              <a:t>pH, </a:t>
            </a:r>
            <a:r>
              <a:rPr lang="ru-RU" b="1" i="0" dirty="0">
                <a:solidFill>
                  <a:schemeClr val="tx1"/>
                </a:solidFill>
                <a:latin typeface="+mn-lt"/>
              </a:rPr>
              <a:t>химического потенциала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F8A3BED-27CE-27A5-B4A1-29C6568E3445}"/>
              </a:ext>
            </a:extLst>
          </p:cNvPr>
          <p:cNvCxnSpPr>
            <a:stCxn id="10" idx="3"/>
            <a:endCxn id="18" idx="1"/>
          </p:cNvCxnSpPr>
          <p:nvPr/>
        </p:nvCxnSpPr>
        <p:spPr>
          <a:xfrm>
            <a:off x="4490409" y="2151826"/>
            <a:ext cx="1601348" cy="1287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433A7F0A-4D18-3F52-25C8-7DCF9E743CB5}"/>
              </a:ext>
            </a:extLst>
          </p:cNvPr>
          <p:cNvCxnSpPr>
            <a:stCxn id="12" idx="3"/>
            <a:endCxn id="6" idx="1"/>
          </p:cNvCxnSpPr>
          <p:nvPr/>
        </p:nvCxnSpPr>
        <p:spPr>
          <a:xfrm>
            <a:off x="4490409" y="2855258"/>
            <a:ext cx="1601346" cy="2512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EBCC21C-017B-8A4A-C968-7532F96AE59E}"/>
              </a:ext>
            </a:extLst>
          </p:cNvPr>
          <p:cNvCxnSpPr>
            <a:cxnSpLocks/>
            <a:stCxn id="14" idx="3"/>
            <a:endCxn id="8" idx="1"/>
          </p:cNvCxnSpPr>
          <p:nvPr/>
        </p:nvCxnSpPr>
        <p:spPr>
          <a:xfrm>
            <a:off x="4490409" y="3697190"/>
            <a:ext cx="1601346" cy="968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3032C38-DBAB-1372-AAF6-9CE98BC1F483}"/>
              </a:ext>
            </a:extLst>
          </p:cNvPr>
          <p:cNvSpPr txBox="1"/>
          <p:nvPr/>
        </p:nvSpPr>
        <p:spPr>
          <a:xfrm>
            <a:off x="6091755" y="4981360"/>
            <a:ext cx="570939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1">
                <a:solidFill>
                  <a:srgbClr val="836967"/>
                </a:solidFill>
                <a:latin typeface="Cambria Math" panose="02040503050406030204" pitchFamily="18" charset="0"/>
              </a:defRPr>
            </a:lvl1pPr>
          </a:lstStyle>
          <a:p>
            <a:r>
              <a:rPr lang="ru-RU" b="1" i="0" dirty="0">
                <a:solidFill>
                  <a:schemeClr val="tx1"/>
                </a:solidFill>
                <a:latin typeface="+mn-lt"/>
              </a:rPr>
              <a:t>Срыв инерционными силами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72070E10-3AB1-670C-58E2-A0A988A39FD8}"/>
              </a:ext>
            </a:extLst>
          </p:cNvPr>
          <p:cNvCxnSpPr>
            <a:cxnSpLocks/>
            <a:stCxn id="15" idx="3"/>
            <a:endCxn id="25" idx="1"/>
          </p:cNvCxnSpPr>
          <p:nvPr/>
        </p:nvCxnSpPr>
        <p:spPr>
          <a:xfrm>
            <a:off x="4490409" y="4539121"/>
            <a:ext cx="1601346" cy="6269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FD7DBA01-B467-AD4B-5AC3-A5244CB21399}"/>
              </a:ext>
            </a:extLst>
          </p:cNvPr>
          <p:cNvCxnSpPr>
            <a:cxnSpLocks/>
            <a:stCxn id="14" idx="3"/>
            <a:endCxn id="5" idx="1"/>
          </p:cNvCxnSpPr>
          <p:nvPr/>
        </p:nvCxnSpPr>
        <p:spPr>
          <a:xfrm>
            <a:off x="4490409" y="3697190"/>
            <a:ext cx="1601347" cy="7843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B0930FFE-B65F-F071-5FA1-C4B95FFA676A}"/>
              </a:ext>
            </a:extLst>
          </p:cNvPr>
          <p:cNvCxnSpPr>
            <a:cxnSpLocks/>
            <a:stCxn id="16" idx="3"/>
            <a:endCxn id="5" idx="1"/>
          </p:cNvCxnSpPr>
          <p:nvPr/>
        </p:nvCxnSpPr>
        <p:spPr>
          <a:xfrm flipV="1">
            <a:off x="4490409" y="4481536"/>
            <a:ext cx="1601347" cy="8995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8CEF94ED-7BDA-ED6A-AC8D-B0E55B37B8BA}"/>
              </a:ext>
            </a:extLst>
          </p:cNvPr>
          <p:cNvCxnSpPr>
            <a:cxnSpLocks/>
            <a:stCxn id="16" idx="3"/>
            <a:endCxn id="8" idx="1"/>
          </p:cNvCxnSpPr>
          <p:nvPr/>
        </p:nvCxnSpPr>
        <p:spPr>
          <a:xfrm flipV="1">
            <a:off x="4490409" y="3794041"/>
            <a:ext cx="1601346" cy="15870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83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507FCFB-66B0-DF0D-20D1-9432A358C881}"/>
              </a:ext>
            </a:extLst>
          </p:cNvPr>
          <p:cNvCxnSpPr/>
          <p:nvPr/>
        </p:nvCxnSpPr>
        <p:spPr>
          <a:xfrm>
            <a:off x="0" y="879677"/>
            <a:ext cx="121920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C60E68-75AC-8035-2123-27E47B295C01}"/>
              </a:ext>
            </a:extLst>
          </p:cNvPr>
          <p:cNvSpPr/>
          <p:nvPr/>
        </p:nvSpPr>
        <p:spPr>
          <a:xfrm>
            <a:off x="0" y="0"/>
            <a:ext cx="12192000" cy="87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ysClr val="windowText" lastClr="000000"/>
                </a:solidFill>
              </a:rPr>
              <a:t>Изменения проницаемости также локализуются в разломах, как средах с контрастными акустическими свойствами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3D4D03-E31B-6FD6-CC71-E25014ED3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E8A9-9924-4DF9-8722-C4012A5A9E9C}" type="slidenum">
              <a:rPr lang="ru-RU" smtClean="0"/>
              <a:t>9</a:t>
            </a:fld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9505DF-A67C-4A2C-8D1C-FE2F0F6EABAF}"/>
              </a:ext>
            </a:extLst>
          </p:cNvPr>
          <p:cNvSpPr txBox="1"/>
          <p:nvPr/>
        </p:nvSpPr>
        <p:spPr>
          <a:xfrm>
            <a:off x="430919" y="1188341"/>
            <a:ext cx="5079233" cy="12003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На границах областей с разной жесткостью сейсмические волны способны индуцировать движение потока, </a:t>
            </a:r>
            <a:r>
              <a:rPr lang="ru-RU" dirty="0" err="1"/>
              <a:t>мобилизирующего</a:t>
            </a:r>
            <a:r>
              <a:rPr lang="ru-RU" dirty="0"/>
              <a:t> коллоидные частицы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A0706A6-FD8C-4C87-80BA-1CF12B2A43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45" y="2676525"/>
            <a:ext cx="5007856" cy="3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5A3A67-DDE6-4C54-82F6-2EB0DA750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500" y="2146587"/>
            <a:ext cx="5370655" cy="36910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73930C-5C4F-EE8D-A46F-1DB76222BBCB}"/>
              </a:ext>
            </a:extLst>
          </p:cNvPr>
          <p:cNvSpPr txBox="1"/>
          <p:nvPr/>
        </p:nvSpPr>
        <p:spPr>
          <a:xfrm>
            <a:off x="326144" y="6023552"/>
            <a:ext cx="576985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b="1" dirty="0">
                <a:solidFill>
                  <a:sysClr val="windowText" lastClr="000000"/>
                </a:solidFill>
              </a:rPr>
              <a:t>Зависимость скорости индуцированного флюида от частоты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97EB7-3E13-67E7-E1D9-D7927EBA1368}"/>
              </a:ext>
            </a:extLst>
          </p:cNvPr>
          <p:cNvSpPr txBox="1"/>
          <p:nvPr/>
        </p:nvSpPr>
        <p:spPr>
          <a:xfrm>
            <a:off x="6422144" y="6015755"/>
            <a:ext cx="530301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b="1" dirty="0">
                <a:solidFill>
                  <a:sysClr val="windowText" lastClr="000000"/>
                </a:solidFill>
              </a:rPr>
              <a:t>Зависимость скорости индуцированного флюида от приведенного расстояния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2AC49-2345-1E45-EE48-C77995C60DEA}"/>
              </a:ext>
            </a:extLst>
          </p:cNvPr>
          <p:cNvSpPr txBox="1"/>
          <p:nvPr/>
        </p:nvSpPr>
        <p:spPr>
          <a:xfrm>
            <a:off x="6534032" y="1188341"/>
            <a:ext cx="5079233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kumimoji="0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разломах сейсмические волны способны индуцировать волны Био на расстояния до 1-2 км от взрывной камеры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0448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2805</TotalTime>
  <Words>1398</Words>
  <Application>Microsoft Office PowerPoint</Application>
  <PresentationFormat>Широкоэкранный</PresentationFormat>
  <Paragraphs>156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Google Sans</vt:lpstr>
      <vt:lpstr>quote-cjk-patch</vt:lpstr>
      <vt:lpstr>Times New Roman</vt:lpstr>
      <vt:lpstr>Тема Office</vt:lpstr>
      <vt:lpstr>Equation.3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 Ivan</dc:creator>
  <cp:lastModifiedBy>Kseniya Morozova</cp:lastModifiedBy>
  <cp:revision>58</cp:revision>
  <dcterms:created xsi:type="dcterms:W3CDTF">2026-04-01T14:20:11Z</dcterms:created>
  <dcterms:modified xsi:type="dcterms:W3CDTF">2026-05-20T15:29:18Z</dcterms:modified>
</cp:coreProperties>
</file>