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2" r:id="rId3"/>
    <p:sldId id="289" r:id="rId4"/>
    <p:sldId id="290" r:id="rId5"/>
    <p:sldId id="291" r:id="rId6"/>
    <p:sldId id="273" r:id="rId7"/>
    <p:sldId id="257" r:id="rId8"/>
    <p:sldId id="258" r:id="rId9"/>
    <p:sldId id="259" r:id="rId10"/>
    <p:sldId id="264" r:id="rId11"/>
    <p:sldId id="260" r:id="rId12"/>
    <p:sldId id="292" r:id="rId13"/>
    <p:sldId id="265" r:id="rId14"/>
    <p:sldId id="274" r:id="rId15"/>
    <p:sldId id="268" r:id="rId16"/>
    <p:sldId id="269" r:id="rId17"/>
    <p:sldId id="280" r:id="rId18"/>
    <p:sldId id="282" r:id="rId19"/>
    <p:sldId id="284" r:id="rId20"/>
    <p:sldId id="286" r:id="rId21"/>
    <p:sldId id="288" r:id="rId22"/>
    <p:sldId id="26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D3972-71FE-4806-AD98-9506E301AA9E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8CA4A-F04D-4AF0-9606-3F0B8880E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149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8CA4A-F04D-4AF0-9606-3F0B8880E2E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923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8CA4A-F04D-4AF0-9606-3F0B8880E2E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68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8CA4A-F04D-4AF0-9606-3F0B8880E2E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783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8CA4A-F04D-4AF0-9606-3F0B8880E2E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78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8CA4A-F04D-4AF0-9606-3F0B8880E2E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606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8CA4A-F04D-4AF0-9606-3F0B8880E2E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614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8CA4A-F04D-4AF0-9606-3F0B8880E2E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885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8CA4A-F04D-4AF0-9606-3F0B8880E2E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535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8CA4A-F04D-4AF0-9606-3F0B8880E2E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743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8CA4A-F04D-4AF0-9606-3F0B8880E2E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9595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8CA4A-F04D-4AF0-9606-3F0B8880E2E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113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8CA4A-F04D-4AF0-9606-3F0B8880E2E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681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8CA4A-F04D-4AF0-9606-3F0B8880E2E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9113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8CA4A-F04D-4AF0-9606-3F0B8880E2E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698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8CA4A-F04D-4AF0-9606-3F0B8880E2E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312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8CA4A-F04D-4AF0-9606-3F0B8880E2E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506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8CA4A-F04D-4AF0-9606-3F0B8880E2E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079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C65C2-9CA8-4F21-B752-7D858A15C98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731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8CA4A-F04D-4AF0-9606-3F0B8880E2E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305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8CA4A-F04D-4AF0-9606-3F0B8880E2E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871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8CA4A-F04D-4AF0-9606-3F0B8880E2E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545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EFAA-89A5-4262-8FDF-1A89A9A7632E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7A16-3F32-4BEF-BEF8-0DC529EF2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993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EFAA-89A5-4262-8FDF-1A89A9A7632E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7A16-3F32-4BEF-BEF8-0DC529EF2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255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EFAA-89A5-4262-8FDF-1A89A9A7632E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7A16-3F32-4BEF-BEF8-0DC529EF2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09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EFAA-89A5-4262-8FDF-1A89A9A7632E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7A16-3F32-4BEF-BEF8-0DC529EF2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829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EFAA-89A5-4262-8FDF-1A89A9A7632E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7A16-3F32-4BEF-BEF8-0DC529EF2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803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EFAA-89A5-4262-8FDF-1A89A9A7632E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7A16-3F32-4BEF-BEF8-0DC529EF2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17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EFAA-89A5-4262-8FDF-1A89A9A7632E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7A16-3F32-4BEF-BEF8-0DC529EF2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73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EFAA-89A5-4262-8FDF-1A89A9A7632E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7A16-3F32-4BEF-BEF8-0DC529EF2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950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EFAA-89A5-4262-8FDF-1A89A9A7632E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7A16-3F32-4BEF-BEF8-0DC529EF2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028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EFAA-89A5-4262-8FDF-1A89A9A7632E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7A16-3F32-4BEF-BEF8-0DC529EF2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35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EFAA-89A5-4262-8FDF-1A89A9A7632E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7A16-3F32-4BEF-BEF8-0DC529EF2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0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7EFAA-89A5-4262-8FDF-1A89A9A7632E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47A16-3F32-4BEF-BEF8-0DC529EF2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1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/>
              <a:t>Экспериментальное моделирование фильтрации газа </a:t>
            </a:r>
            <a:br>
              <a:rPr lang="ru-RU" dirty="0"/>
            </a:br>
            <a:r>
              <a:rPr lang="ru-RU" dirty="0"/>
              <a:t>в песчаном слое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933056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Таирова </a:t>
            </a:r>
            <a:r>
              <a:rPr lang="ru-RU" dirty="0" err="1"/>
              <a:t>А.А</a:t>
            </a:r>
            <a:r>
              <a:rPr lang="ru-RU" dirty="0"/>
              <a:t>., Юдочкин </a:t>
            </a:r>
            <a:r>
              <a:rPr lang="ru-RU" dirty="0" err="1"/>
              <a:t>Н.А</a:t>
            </a:r>
            <a:r>
              <a:rPr lang="ru-RU" dirty="0"/>
              <a:t>., Беляков </a:t>
            </a:r>
            <a:r>
              <a:rPr lang="ru-RU" dirty="0" err="1"/>
              <a:t>Г.В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ИДГ</a:t>
            </a:r>
            <a:r>
              <a:rPr lang="ru-RU" dirty="0"/>
              <a:t> РАН</a:t>
            </a:r>
          </a:p>
          <a:p>
            <a:r>
              <a:rPr lang="ru-RU" dirty="0"/>
              <a:t>2026 г. </a:t>
            </a:r>
          </a:p>
        </p:txBody>
      </p:sp>
    </p:spTree>
    <p:extLst>
      <p:ext uri="{BB962C8B-B14F-4D97-AF65-F5344CB8AC3E}">
        <p14:creationId xmlns:p14="http://schemas.microsoft.com/office/powerpoint/2010/main" val="3364978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7520"/>
          </a:xfrm>
        </p:spPr>
        <p:txBody>
          <a:bodyPr>
            <a:normAutofit fontScale="90000"/>
          </a:bodyPr>
          <a:lstStyle/>
          <a:p>
            <a:r>
              <a:rPr lang="ru-RU" dirty="0"/>
              <a:t>Выброс газа в увлажненном песке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61119"/>
            <a:ext cx="7920880" cy="45107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15" y="5190540"/>
            <a:ext cx="3541114" cy="1622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2634" y="593998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V=13,4</a:t>
            </a:r>
            <a:r>
              <a:rPr lang="en-US" dirty="0"/>
              <a:t> </a:t>
            </a:r>
            <a:r>
              <a:rPr lang="ru-RU" dirty="0"/>
              <a:t>см</a:t>
            </a:r>
            <a:r>
              <a:rPr lang="en-US" dirty="0"/>
              <a:t>/</a:t>
            </a:r>
            <a:r>
              <a:rPr lang="ru-RU" dirty="0"/>
              <a:t>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85793" y="5723964"/>
            <a:ext cx="347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скорость роста </a:t>
            </a:r>
            <a:r>
              <a:rPr lang="en-US" dirty="0"/>
              <a:t> </a:t>
            </a:r>
            <a:r>
              <a:rPr lang="ru-RU" dirty="0"/>
              <a:t>нижней трещины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48064" y="6228020"/>
            <a:ext cx="286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скорость верхней трещины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675100" y="6446883"/>
                <a:ext cx="16332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𝑢</m:t>
                      </m:r>
                      <m:r>
                        <a:rPr lang="en-US" b="0" i="1" smtClean="0">
                          <a:latin typeface="Cambria Math"/>
                        </a:rPr>
                        <m:t>=0,03 см/с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5100" y="6446883"/>
                <a:ext cx="1633204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345224" y="5219908"/>
            <a:ext cx="2416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высота песчаного слоя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92634" y="5435932"/>
                <a:ext cx="12866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h</m:t>
                      </m:r>
                      <m:r>
                        <a:rPr lang="en-US" b="0" i="1" smtClean="0">
                          <a:latin typeface="Cambria Math"/>
                        </a:rPr>
                        <m:t>=40 см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2634" y="5435932"/>
                <a:ext cx="1286699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6923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41"/>
            <a:ext cx="9144000" cy="763363"/>
          </a:xfrm>
        </p:spPr>
        <p:txBody>
          <a:bodyPr/>
          <a:lstStyle/>
          <a:p>
            <a:r>
              <a:rPr lang="ru-RU" dirty="0"/>
              <a:t>Выводы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27410" y="836712"/>
            <a:ext cx="8578453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400" dirty="0">
                <a:cs typeface="Times New Roman" pitchFamily="18" charset="0"/>
              </a:rPr>
              <a:t>В рамках представленной модели: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ru-RU" altLang="ru-RU" sz="2400" dirty="0">
              <a:cs typeface="Times New Roman" pitchFamily="18" charset="0"/>
            </a:endParaRPr>
          </a:p>
          <a:p>
            <a:pPr marL="457200" indent="-457200" algn="just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ru-RU" sz="2400" dirty="0"/>
              <a:t>разуплотнение песчаного слоя начинается со свободной поверхности независимо от его насыщенности и движется к источнику газа;</a:t>
            </a:r>
            <a:endParaRPr lang="ru-RU" altLang="ru-RU" sz="2400" dirty="0">
              <a:cs typeface="Times New Roman" pitchFamily="18" charset="0"/>
            </a:endParaRPr>
          </a:p>
          <a:p>
            <a:pPr marL="457200" indent="-457200" algn="just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ru-RU" altLang="ru-RU" sz="2400" dirty="0">
                <a:cs typeface="Times New Roman" pitchFamily="18" charset="0"/>
              </a:rPr>
              <a:t>на сухих сыпучих средах при накоплении давления, чаще всего происходят выбросы газа и дробленной породы, с последующим осыпанием ее в образованную воронку;</a:t>
            </a:r>
          </a:p>
          <a:p>
            <a:pPr marL="457200" indent="-457200" algn="just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ru-RU" altLang="ru-RU" sz="2400" dirty="0">
                <a:cs typeface="Times New Roman" pitchFamily="18" charset="0"/>
              </a:rPr>
              <a:t>в увлажненном и насыщенном песке возникает прочность массива, образуются каналы древовидной формы, магистральные каналы сохраняют свое местоположение, тогда как более мелкие появляются и исчезают;</a:t>
            </a:r>
          </a:p>
          <a:p>
            <a:pPr marL="457200" indent="-457200" algn="just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ru-RU" altLang="ru-RU" sz="2400" dirty="0">
                <a:cs typeface="Times New Roman" pitchFamily="18" charset="0"/>
              </a:rPr>
              <a:t>при медленном нагнетании давления, возникают «вязкие пальцы», тогда как при быстром – возникают каналы во всей среде.</a:t>
            </a:r>
          </a:p>
          <a:p>
            <a:pPr marL="457200" indent="-457200" algn="just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endParaRPr lang="ru-RU" altLang="ru-RU" sz="2400" dirty="0">
              <a:cs typeface="Times New Roman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ru-RU" altLang="ru-RU" sz="1800" dirty="0">
              <a:cs typeface="Times New Roman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1450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9472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dirty="0"/>
              <a:t>Фильтрация газа в сухом песке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1" y="1079187"/>
            <a:ext cx="8563639" cy="5518165"/>
          </a:xfrm>
        </p:spPr>
      </p:pic>
    </p:spTree>
    <p:extLst>
      <p:ext uri="{BB962C8B-B14F-4D97-AF65-F5344CB8AC3E}">
        <p14:creationId xmlns:p14="http://schemas.microsoft.com/office/powerpoint/2010/main" val="3699684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Фильтрация газа в насыщенном водой песке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25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Фильтрация газа в сухой среде с препятствием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75486"/>
            <a:ext cx="5976664" cy="5698360"/>
          </a:xfrm>
        </p:spPr>
      </p:pic>
    </p:spTree>
    <p:extLst>
      <p:ext uri="{BB962C8B-B14F-4D97-AF65-F5344CB8AC3E}">
        <p14:creationId xmlns:p14="http://schemas.microsoft.com/office/powerpoint/2010/main" val="2937583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Фильтрация в среде с препятствием в смоченном водой песке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8398292" cy="5613495"/>
          </a:xfrm>
        </p:spPr>
      </p:pic>
    </p:spTree>
    <p:extLst>
      <p:ext uri="{BB962C8B-B14F-4D97-AF65-F5344CB8AC3E}">
        <p14:creationId xmlns:p14="http://schemas.microsoft.com/office/powerpoint/2010/main" val="3345353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58906"/>
            <a:ext cx="5312391" cy="1872208"/>
          </a:xfrm>
        </p:spPr>
      </p:pic>
      <p:sp>
        <p:nvSpPr>
          <p:cNvPr id="8" name="TextBox 7"/>
          <p:cNvSpPr txBox="1"/>
          <p:nvPr/>
        </p:nvSpPr>
        <p:spPr>
          <a:xfrm>
            <a:off x="5796136" y="5517232"/>
            <a:ext cx="3168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Скорость подъема купола 80 см/с</a:t>
            </a:r>
          </a:p>
          <a:p>
            <a:r>
              <a:rPr lang="ru-RU" sz="1400" dirty="0"/>
              <a:t>Диаметр воронки 19см</a:t>
            </a:r>
          </a:p>
          <a:p>
            <a:r>
              <a:rPr lang="ru-RU" sz="1400" dirty="0"/>
              <a:t>Глубина воронки 10 см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600" dirty="0"/>
              <a:t>Эмиссия газа в сухом песке</a:t>
            </a:r>
            <a:br>
              <a:rPr lang="ru-RU" sz="3600" dirty="0"/>
            </a:br>
            <a:r>
              <a:rPr lang="ru-RU" sz="2400" dirty="0"/>
              <a:t>давление газа 0,08 </a:t>
            </a:r>
            <a:r>
              <a:rPr lang="ru-RU" sz="2400" dirty="0" err="1"/>
              <a:t>атм</a:t>
            </a:r>
            <a:r>
              <a:rPr lang="ru-RU" sz="2400" dirty="0"/>
              <a:t>, глубина ввода газа 8 см</a:t>
            </a:r>
          </a:p>
        </p:txBody>
      </p:sp>
      <p:pic>
        <p:nvPicPr>
          <p:cNvPr id="6" name="Picture 2" descr="D:\рнф 2024\сух 8 см 0,08 атм.ti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9147"/>
            <a:ext cx="9007514" cy="32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152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46829"/>
            <a:ext cx="5184576" cy="1826677"/>
          </a:xfrm>
        </p:spPr>
      </p:pic>
      <p:sp>
        <p:nvSpPr>
          <p:cNvPr id="5" name="TextBox 4"/>
          <p:cNvSpPr txBox="1"/>
          <p:nvPr/>
        </p:nvSpPr>
        <p:spPr>
          <a:xfrm>
            <a:off x="5724128" y="5373216"/>
            <a:ext cx="3168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Скорость подъема купола 50 см/с</a:t>
            </a:r>
          </a:p>
          <a:p>
            <a:r>
              <a:rPr lang="ru-RU" sz="1400" dirty="0"/>
              <a:t>Диаметр воронки 11см</a:t>
            </a:r>
          </a:p>
          <a:p>
            <a:r>
              <a:rPr lang="ru-RU" sz="1400" dirty="0"/>
              <a:t>Глубина воронки 2,8 см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600" dirty="0"/>
              <a:t>Выбросы газа в сухом песке</a:t>
            </a:r>
            <a:br>
              <a:rPr lang="ru-RU" sz="3600" dirty="0"/>
            </a:br>
            <a:r>
              <a:rPr lang="ru-RU" sz="2400" dirty="0"/>
              <a:t>давление газа 0,08 </a:t>
            </a:r>
            <a:r>
              <a:rPr lang="ru-RU" sz="2400" dirty="0" err="1"/>
              <a:t>атм</a:t>
            </a:r>
            <a:r>
              <a:rPr lang="ru-RU" sz="2400" dirty="0"/>
              <a:t>, глубина ввода газа 15 см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68760"/>
            <a:ext cx="5952672" cy="334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85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25144"/>
            <a:ext cx="4765639" cy="1749772"/>
          </a:xfrm>
        </p:spPr>
      </p:pic>
      <p:sp>
        <p:nvSpPr>
          <p:cNvPr id="5" name="TextBox 4"/>
          <p:cNvSpPr txBox="1"/>
          <p:nvPr/>
        </p:nvSpPr>
        <p:spPr>
          <a:xfrm>
            <a:off x="5796136" y="5301208"/>
            <a:ext cx="27608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Скорость подъема купола 42 см/с</a:t>
            </a:r>
          </a:p>
          <a:p>
            <a:r>
              <a:rPr lang="ru-RU" sz="1400" dirty="0"/>
              <a:t>Диаметр воронки 19,5 см</a:t>
            </a:r>
          </a:p>
          <a:p>
            <a:r>
              <a:rPr lang="ru-RU" sz="1400" dirty="0"/>
              <a:t>Глубина воронки 12 см</a:t>
            </a:r>
          </a:p>
          <a:p>
            <a:r>
              <a:rPr lang="ru-RU" sz="1400" dirty="0"/>
              <a:t>Высота купола 10,5 см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340768"/>
            <a:ext cx="5544616" cy="3118847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600" dirty="0"/>
              <a:t>Выбросы газа в сухом песке</a:t>
            </a:r>
            <a:br>
              <a:rPr lang="ru-RU" sz="3600" dirty="0"/>
            </a:br>
            <a:r>
              <a:rPr lang="ru-RU" sz="2400" dirty="0"/>
              <a:t>давление газа 0,05 </a:t>
            </a:r>
            <a:r>
              <a:rPr lang="ru-RU" sz="2400" dirty="0" err="1"/>
              <a:t>атм</a:t>
            </a:r>
            <a:r>
              <a:rPr lang="ru-RU" sz="2400" dirty="0"/>
              <a:t>, глубина ввода газа 15 см</a:t>
            </a:r>
          </a:p>
        </p:txBody>
      </p:sp>
    </p:spTree>
    <p:extLst>
      <p:ext uri="{BB962C8B-B14F-4D97-AF65-F5344CB8AC3E}">
        <p14:creationId xmlns:p14="http://schemas.microsoft.com/office/powerpoint/2010/main" val="1883385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0"/>
            <a:ext cx="9252520" cy="620688"/>
          </a:xfrm>
        </p:spPr>
        <p:txBody>
          <a:bodyPr>
            <a:normAutofit fontScale="90000"/>
          </a:bodyPr>
          <a:lstStyle/>
          <a:p>
            <a:r>
              <a:rPr lang="ru-RU" dirty="0"/>
              <a:t>Постановка задачи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/>
              <a:t>	Проблема выбросов газа в горной породе является актуальной, несмотря на большое количество работ в данной области. В частности, многие вопросы связанные с подземными взрывами, выбросами газов в мерзлых грунтах и на шельфе, вынос песка в скважины при разработке месторождений углеводородов, вулканической деятельностью и т.д. все еще остаются не решенными. Например,  определение закономерностей перехода между различными режимами разгрузки газа от его фильтрации до образования разрывов пористой среды требует рассмотрения</a:t>
            </a:r>
            <a:r>
              <a:rPr lang="ru-RU" altLang="ru-RU" dirty="0"/>
              <a:t>.</a:t>
            </a:r>
            <a:endParaRPr lang="ru-RU" altLang="ru-RU" sz="2800" dirty="0"/>
          </a:p>
          <a:p>
            <a:pPr marL="0" indent="0" algn="just">
              <a:buNone/>
            </a:pPr>
            <a:r>
              <a:rPr lang="ru-RU" dirty="0"/>
              <a:t>	Проведено физическое моделирование инициации разрушения породы в результате накопления газа и последующего его выброса в сыпучей среде.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8243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3600" dirty="0"/>
              <a:t>Выбросы газа в увлажненном песке</a:t>
            </a:r>
            <a:br>
              <a:rPr lang="ru-RU" sz="3600" dirty="0"/>
            </a:br>
            <a:r>
              <a:rPr lang="ru-RU" sz="2400" dirty="0"/>
              <a:t>давление газа 0,2 </a:t>
            </a:r>
            <a:r>
              <a:rPr lang="ru-RU" sz="2400" dirty="0" err="1"/>
              <a:t>атм</a:t>
            </a:r>
            <a:r>
              <a:rPr lang="ru-RU" sz="2400" dirty="0"/>
              <a:t>, глубина ввода газа 15 см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900436"/>
            <a:ext cx="5328592" cy="1773546"/>
          </a:xfrm>
        </p:spPr>
      </p:pic>
      <p:sp>
        <p:nvSpPr>
          <p:cNvPr id="5" name="TextBox 4"/>
          <p:cNvSpPr txBox="1"/>
          <p:nvPr/>
        </p:nvSpPr>
        <p:spPr>
          <a:xfrm>
            <a:off x="6012160" y="5157192"/>
            <a:ext cx="27608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Скорость подъема купола 15 см/с</a:t>
            </a:r>
          </a:p>
          <a:p>
            <a:r>
              <a:rPr lang="ru-RU" sz="1400" dirty="0"/>
              <a:t>Диаметр воронки 3,5 см</a:t>
            </a:r>
          </a:p>
          <a:p>
            <a:r>
              <a:rPr lang="ru-RU" sz="1400" dirty="0"/>
              <a:t>Глубина воронки 15 см</a:t>
            </a:r>
          </a:p>
          <a:p>
            <a:r>
              <a:rPr lang="ru-RU" sz="1400" dirty="0"/>
              <a:t>Скорость разлета 50 см/с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26" y="1257163"/>
            <a:ext cx="6549342" cy="368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39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977077"/>
            <a:ext cx="4824536" cy="1890400"/>
          </a:xfrm>
        </p:spPr>
      </p:pic>
      <p:sp>
        <p:nvSpPr>
          <p:cNvPr id="5" name="TextBox 4"/>
          <p:cNvSpPr txBox="1"/>
          <p:nvPr/>
        </p:nvSpPr>
        <p:spPr>
          <a:xfrm>
            <a:off x="5868144" y="5445224"/>
            <a:ext cx="28521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Скорость подъема купола 125 см/с</a:t>
            </a:r>
          </a:p>
          <a:p>
            <a:r>
              <a:rPr lang="ru-RU" sz="1400" dirty="0"/>
              <a:t>Диаметр воронки 7,5 см</a:t>
            </a:r>
          </a:p>
          <a:p>
            <a:r>
              <a:rPr lang="ru-RU" sz="1400" dirty="0"/>
              <a:t>Глубина воронки 25 см</a:t>
            </a:r>
          </a:p>
          <a:p>
            <a:r>
              <a:rPr lang="ru-RU" sz="1400" dirty="0"/>
              <a:t>Скорость разлета 70 см/с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392385"/>
            <a:ext cx="9684568" cy="5447568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600" dirty="0"/>
              <a:t>Выбросы газа в увлажненном песке</a:t>
            </a:r>
            <a:br>
              <a:rPr lang="ru-RU" sz="3600" dirty="0"/>
            </a:br>
            <a:r>
              <a:rPr lang="ru-RU" sz="2400" dirty="0"/>
              <a:t>давление газа 0,85 </a:t>
            </a:r>
            <a:r>
              <a:rPr lang="ru-RU" sz="2400" dirty="0" err="1"/>
              <a:t>атм</a:t>
            </a:r>
            <a:r>
              <a:rPr lang="ru-RU" sz="2400" dirty="0"/>
              <a:t>, глубина ввода газа 25 см</a:t>
            </a:r>
          </a:p>
        </p:txBody>
      </p:sp>
    </p:spTree>
    <p:extLst>
      <p:ext uri="{BB962C8B-B14F-4D97-AF65-F5344CB8AC3E}">
        <p14:creationId xmlns:p14="http://schemas.microsoft.com/office/powerpoint/2010/main" val="3019096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5641"/>
            <a:ext cx="9144000" cy="708337"/>
          </a:xfrm>
        </p:spPr>
        <p:txBody>
          <a:bodyPr>
            <a:normAutofit fontScale="90000"/>
          </a:bodyPr>
          <a:lstStyle/>
          <a:p>
            <a:r>
              <a:rPr lang="ru-RU" dirty="0"/>
              <a:t>Выброс газа в сухом песке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7488832" cy="46531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61856"/>
            <a:ext cx="2974308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67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41"/>
            <a:ext cx="9144000" cy="691355"/>
          </a:xfrm>
        </p:spPr>
        <p:txBody>
          <a:bodyPr>
            <a:normAutofit fontScale="90000"/>
          </a:bodyPr>
          <a:lstStyle/>
          <a:p>
            <a:r>
              <a:rPr lang="ru-RU" dirty="0"/>
              <a:t>Экспериментальная установка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98" y="1412776"/>
            <a:ext cx="796328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94833" y="5157192"/>
            <a:ext cx="856801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/>
              <a:t>1 – слой песка</a:t>
            </a:r>
            <a:r>
              <a:rPr lang="en-US" altLang="ru-RU" sz="2000" dirty="0"/>
              <a:t>;</a:t>
            </a:r>
            <a:r>
              <a:rPr lang="ru-RU" altLang="ru-RU" sz="2000" dirty="0"/>
              <a:t> </a:t>
            </a:r>
            <a:r>
              <a:rPr lang="en-US" altLang="ru-RU" sz="2000" dirty="0"/>
              <a:t>2 – </a:t>
            </a:r>
            <a:r>
              <a:rPr lang="ru-RU" altLang="ru-RU" sz="2000" dirty="0"/>
              <a:t>стеклянные пластины</a:t>
            </a:r>
            <a:r>
              <a:rPr lang="en-US" altLang="ru-RU" sz="2000" dirty="0"/>
              <a:t>;</a:t>
            </a:r>
            <a:r>
              <a:rPr lang="ru-RU" altLang="ru-RU" sz="2000" dirty="0"/>
              <a:t> 3 – высокопористый проницаемый фильтр; 4 – баллон с газом; 5 - преобразователь давления; 6 – </a:t>
            </a:r>
            <a:r>
              <a:rPr lang="ru-RU" altLang="ru-RU" sz="2000" dirty="0" err="1"/>
              <a:t>АЦП</a:t>
            </a:r>
            <a:r>
              <a:rPr lang="ru-RU" altLang="ru-RU" sz="2000" dirty="0"/>
              <a:t>;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/>
              <a:t>7 – компьютер; 8</a:t>
            </a:r>
            <a:r>
              <a:rPr lang="en-US" altLang="ru-RU" sz="2000" dirty="0"/>
              <a:t> – </a:t>
            </a:r>
            <a:r>
              <a:rPr lang="ru-RU" altLang="ru-RU" sz="2000" dirty="0"/>
              <a:t>камера.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u-RU" sz="16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/>
          </a:p>
        </p:txBody>
      </p:sp>
    </p:spTree>
    <p:extLst>
      <p:ext uri="{BB962C8B-B14F-4D97-AF65-F5344CB8AC3E}">
        <p14:creationId xmlns:p14="http://schemas.microsoft.com/office/powerpoint/2010/main" val="739440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dirty="0"/>
              <a:t>Параметры эксперимента</a:t>
            </a:r>
          </a:p>
        </p:txBody>
      </p:sp>
      <p:sp>
        <p:nvSpPr>
          <p:cNvPr id="4" name="Объект 3"/>
          <p:cNvSpPr txBox="1">
            <a:spLocks noGrp="1" noChangeArrowheads="1"/>
          </p:cNvSpPr>
          <p:nvPr>
            <p:ph idx="1"/>
          </p:nvPr>
        </p:nvSpPr>
        <p:spPr bwMode="auto">
          <a:xfrm>
            <a:off x="1115616" y="1052736"/>
            <a:ext cx="6984776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песок</a:t>
            </a:r>
            <a:r>
              <a:rPr lang="ru-RU" altLang="ru-RU" sz="1800" dirty="0"/>
              <a:t>: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                            насыпная плотность                           1,75</a:t>
            </a:r>
            <a:r>
              <a:rPr lang="en-US" altLang="ru-RU" sz="1800" dirty="0"/>
              <a:t>  </a:t>
            </a:r>
            <a:r>
              <a:rPr lang="ru-RU" altLang="ru-RU" sz="1800" dirty="0"/>
              <a:t>г</a:t>
            </a:r>
            <a:r>
              <a:rPr lang="en-US" altLang="ru-RU" sz="1800" dirty="0"/>
              <a:t>/</a:t>
            </a:r>
            <a:r>
              <a:rPr lang="ru-RU" altLang="ru-RU" sz="1800" dirty="0"/>
              <a:t>см</a:t>
            </a:r>
            <a:r>
              <a:rPr lang="ru-RU" altLang="ru-RU" sz="1800" baseline="30000" dirty="0"/>
              <a:t>3</a:t>
            </a:r>
            <a:r>
              <a:rPr lang="ru-RU" altLang="ru-RU" sz="1800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                            проницаемость  сухого                      10</a:t>
            </a:r>
            <a:r>
              <a:rPr lang="ru-RU" altLang="ru-RU" sz="1800" baseline="30000" dirty="0"/>
              <a:t>-6</a:t>
            </a:r>
            <a:r>
              <a:rPr lang="ru-RU" altLang="ru-RU" sz="1800" dirty="0"/>
              <a:t> </a:t>
            </a:r>
            <a:r>
              <a:rPr lang="en-US" altLang="ru-RU" sz="1800" dirty="0"/>
              <a:t>  </a:t>
            </a:r>
            <a:r>
              <a:rPr lang="ru-RU" altLang="ru-RU" sz="1800" dirty="0"/>
              <a:t>см</a:t>
            </a:r>
            <a:r>
              <a:rPr lang="ru-RU" altLang="ru-RU" sz="1800" baseline="30000" dirty="0"/>
              <a:t>2</a:t>
            </a:r>
            <a:r>
              <a:rPr lang="ru-RU" altLang="ru-RU" sz="1800" dirty="0"/>
              <a:t>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                            проницаемость насыщенного         10</a:t>
            </a:r>
            <a:r>
              <a:rPr lang="ru-RU" altLang="ru-RU" sz="1800" baseline="30000" dirty="0"/>
              <a:t>-8</a:t>
            </a:r>
            <a:r>
              <a:rPr lang="ru-RU" altLang="ru-RU" sz="1800" dirty="0"/>
              <a:t> </a:t>
            </a:r>
            <a:r>
              <a:rPr lang="en-US" altLang="ru-RU" sz="1800" dirty="0"/>
              <a:t>  </a:t>
            </a:r>
            <a:r>
              <a:rPr lang="ru-RU" altLang="ru-RU" sz="1800" dirty="0"/>
              <a:t>см</a:t>
            </a:r>
            <a:r>
              <a:rPr lang="ru-RU" altLang="ru-RU" sz="1800" baseline="30000" dirty="0"/>
              <a:t>2</a:t>
            </a:r>
            <a:r>
              <a:rPr lang="ru-RU" altLang="ru-RU" sz="1800" dirty="0"/>
              <a:t>  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воздух</a:t>
            </a:r>
            <a:r>
              <a:rPr lang="ru-RU" altLang="ru-RU" sz="1800" dirty="0"/>
              <a:t>: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                            вязкость                                                  10</a:t>
            </a:r>
            <a:r>
              <a:rPr lang="ru-RU" altLang="ru-RU" sz="1800" baseline="30000" dirty="0"/>
              <a:t>-4</a:t>
            </a:r>
            <a:r>
              <a:rPr lang="ru-RU" altLang="ru-RU" sz="1800" dirty="0"/>
              <a:t>  г</a:t>
            </a:r>
            <a:r>
              <a:rPr lang="en-US" altLang="ru-RU" sz="1800" dirty="0"/>
              <a:t>/</a:t>
            </a:r>
            <a:r>
              <a:rPr lang="ru-RU" altLang="ru-RU" sz="1800" dirty="0" err="1"/>
              <a:t>см∙с</a:t>
            </a:r>
            <a:endParaRPr lang="ru-RU" altLang="ru-R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вода</a:t>
            </a:r>
            <a:r>
              <a:rPr lang="ru-RU" altLang="ru-RU" sz="1800" dirty="0"/>
              <a:t>:           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                            вязкость                                                  10</a:t>
            </a:r>
            <a:r>
              <a:rPr lang="ru-RU" altLang="ru-RU" sz="1800" baseline="30000" dirty="0"/>
              <a:t>-2</a:t>
            </a:r>
            <a:r>
              <a:rPr lang="ru-RU" altLang="ru-RU" sz="1800" dirty="0"/>
              <a:t>  г</a:t>
            </a:r>
            <a:r>
              <a:rPr lang="en-US" altLang="ru-RU" sz="1800" dirty="0"/>
              <a:t>/</a:t>
            </a:r>
            <a:r>
              <a:rPr lang="ru-RU" altLang="ru-RU" sz="1800" dirty="0" err="1"/>
              <a:t>см∙с</a:t>
            </a:r>
            <a:endParaRPr lang="ru-RU" altLang="ru-R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/>
              <a:t>ячейка</a:t>
            </a:r>
            <a:r>
              <a:rPr lang="ru-RU" altLang="ru-RU" sz="1800" dirty="0"/>
              <a:t>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                            размер                                                    1,5×30×100 см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                            зазор между стеклами                        0,1 см</a:t>
            </a:r>
          </a:p>
        </p:txBody>
      </p:sp>
    </p:spTree>
    <p:extLst>
      <p:ext uri="{BB962C8B-B14F-4D97-AF65-F5344CB8AC3E}">
        <p14:creationId xmlns:p14="http://schemas.microsoft.com/office/powerpoint/2010/main" val="579166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dirty="0"/>
              <a:t>Фильтрация газа в сухом песке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1" y="1079187"/>
            <a:ext cx="8563639" cy="5518165"/>
          </a:xfrm>
        </p:spPr>
      </p:pic>
    </p:spTree>
    <p:extLst>
      <p:ext uri="{BB962C8B-B14F-4D97-AF65-F5344CB8AC3E}">
        <p14:creationId xmlns:p14="http://schemas.microsoft.com/office/powerpoint/2010/main" val="1838403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Фильтрация в смоченном водой песке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8" y="1484784"/>
            <a:ext cx="8988476" cy="5184576"/>
          </a:xfr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779912" y="2491245"/>
            <a:ext cx="108012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372200" y="1988840"/>
            <a:ext cx="288032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995936" y="2132856"/>
            <a:ext cx="0" cy="358389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67944" y="2060848"/>
            <a:ext cx="664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вода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6444208" y="1700808"/>
            <a:ext cx="0" cy="288032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77761" y="1619508"/>
            <a:ext cx="664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вода</a:t>
            </a:r>
          </a:p>
        </p:txBody>
      </p:sp>
    </p:spTree>
    <p:extLst>
      <p:ext uri="{BB962C8B-B14F-4D97-AF65-F5344CB8AC3E}">
        <p14:creationId xmlns:p14="http://schemas.microsoft.com/office/powerpoint/2010/main" val="2782889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64" y="764704"/>
            <a:ext cx="8229600" cy="38890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" y="4869159"/>
            <a:ext cx="4873165" cy="1685181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ru-RU" dirty="0"/>
              <a:t>Выброс газа в увлажненном песке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23991" y="5003884"/>
            <a:ext cx="196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высота слоя песка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08104" y="5805264"/>
            <a:ext cx="2598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скорость роста трещины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269821" y="6169893"/>
                <a:ext cx="13349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𝑣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ru-RU" dirty="0"/>
                  <a:t>2</a:t>
                </a:r>
                <a:r>
                  <a:rPr lang="en-US" dirty="0"/>
                  <a:t>,</a:t>
                </a:r>
                <a:r>
                  <a:rPr lang="ru-RU" dirty="0"/>
                  <a:t>3 см</a:t>
                </a:r>
                <a:r>
                  <a:rPr lang="en-US" dirty="0"/>
                  <a:t>/c</a:t>
                </a:r>
                <a:endParaRPr lang="ru-RU" dirty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821" y="6169893"/>
                <a:ext cx="1334981" cy="646331"/>
              </a:xfrm>
              <a:prstGeom prst="rect">
                <a:avLst/>
              </a:prstGeom>
              <a:blipFill rotWithShape="1">
                <a:blip r:embed="rId5"/>
                <a:stretch>
                  <a:fillRect t="-4717" r="-31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69821" y="5333897"/>
                <a:ext cx="12354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h</m:t>
                      </m:r>
                      <m:r>
                        <a:rPr lang="en-US" b="0" i="1" smtClean="0">
                          <a:latin typeface="Cambria Math"/>
                        </a:rPr>
                        <m:t>=22 см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821" y="5333897"/>
                <a:ext cx="1235403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6750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ru-RU" dirty="0"/>
              <a:t>Выброс газа в насыщенном песке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75" y="836712"/>
            <a:ext cx="8557428" cy="38164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" y="4884451"/>
            <a:ext cx="4514434" cy="1800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121860" y="6165304"/>
                <a:ext cx="139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𝑣</m:t>
                      </m:r>
                      <m:r>
                        <a:rPr lang="en-US" b="0" i="1" smtClean="0">
                          <a:latin typeface="Cambria Math"/>
                        </a:rPr>
                        <m:t>=2,9 м/с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860" y="6165304"/>
                <a:ext cx="1396857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508101" y="5815039"/>
            <a:ext cx="2598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скорость роста трещины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16115" y="5230553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h=25 </a:t>
            </a:r>
            <a:r>
              <a:rPr lang="ru-RU" dirty="0"/>
              <a:t>см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508101" y="4902547"/>
            <a:ext cx="2416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высота песчаного слоя</a:t>
            </a:r>
          </a:p>
        </p:txBody>
      </p:sp>
    </p:spTree>
    <p:extLst>
      <p:ext uri="{BB962C8B-B14F-4D97-AF65-F5344CB8AC3E}">
        <p14:creationId xmlns:p14="http://schemas.microsoft.com/office/powerpoint/2010/main" val="938484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30" y="620688"/>
            <a:ext cx="7942117" cy="46915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45224"/>
            <a:ext cx="3474379" cy="131069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Выброс газа в насыщенном песке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41721" y="6391658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v=0,5 </a:t>
            </a:r>
            <a:r>
              <a:rPr lang="ru-RU" dirty="0"/>
              <a:t>см</a:t>
            </a:r>
            <a:r>
              <a:rPr lang="en-US" dirty="0"/>
              <a:t>/</a:t>
            </a:r>
            <a:r>
              <a:rPr lang="ru-RU" dirty="0"/>
              <a:t>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32040" y="6084004"/>
            <a:ext cx="282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скорость «вязкого пальца»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08104" y="5705950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h=2</a:t>
            </a:r>
            <a:r>
              <a:rPr lang="ru-RU" dirty="0"/>
              <a:t>5</a:t>
            </a:r>
            <a:r>
              <a:rPr lang="en-US" dirty="0"/>
              <a:t> </a:t>
            </a:r>
            <a:r>
              <a:rPr lang="ru-RU" dirty="0"/>
              <a:t>см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14541" y="5363924"/>
            <a:ext cx="2416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высота песчаного слоя</a:t>
            </a:r>
          </a:p>
        </p:txBody>
      </p:sp>
    </p:spTree>
    <p:extLst>
      <p:ext uri="{BB962C8B-B14F-4D97-AF65-F5344CB8AC3E}">
        <p14:creationId xmlns:p14="http://schemas.microsoft.com/office/powerpoint/2010/main" val="9730283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657</Words>
  <Application>Microsoft Office PowerPoint</Application>
  <PresentationFormat>Экран (4:3)</PresentationFormat>
  <Paragraphs>112</Paragraphs>
  <Slides>22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Cambria Math</vt:lpstr>
      <vt:lpstr>Times New Roman</vt:lpstr>
      <vt:lpstr>Тема Office</vt:lpstr>
      <vt:lpstr>Экспериментальное моделирование фильтрации газа  в песчаном слое</vt:lpstr>
      <vt:lpstr>Постановка задачи</vt:lpstr>
      <vt:lpstr>Экспериментальная установка</vt:lpstr>
      <vt:lpstr>Параметры эксперимента</vt:lpstr>
      <vt:lpstr>Фильтрация газа в сухом песке</vt:lpstr>
      <vt:lpstr>Фильтрация в смоченном водой песке</vt:lpstr>
      <vt:lpstr>Выброс газа в увлажненном песке</vt:lpstr>
      <vt:lpstr>Выброс газа в насыщенном песке</vt:lpstr>
      <vt:lpstr>Презентация PowerPoint</vt:lpstr>
      <vt:lpstr>Выброс газа в увлажненном песке</vt:lpstr>
      <vt:lpstr>Выводы</vt:lpstr>
      <vt:lpstr>Презентация PowerPoint</vt:lpstr>
      <vt:lpstr>Фильтрация газа в сухом песке</vt:lpstr>
      <vt:lpstr>Фильтрация газа в насыщенном водой песке</vt:lpstr>
      <vt:lpstr>Фильтрация газа в сухой среде с препятствием</vt:lpstr>
      <vt:lpstr>Фильтрация в среде с препятствием в смоченном водой песке</vt:lpstr>
      <vt:lpstr>Эмиссия газа в сухом песке давление газа 0,08 атм, глубина ввода газа 8 см</vt:lpstr>
      <vt:lpstr>Выбросы газа в сухом песке давление газа 0,08 атм, глубина ввода газа 15 см</vt:lpstr>
      <vt:lpstr>Выбросы газа в сухом песке давление газа 0,05 атм, глубина ввода газа 15 см</vt:lpstr>
      <vt:lpstr>Выбросы газа в увлажненном песке давление газа 0,2 атм, глубина ввода газа 15 см </vt:lpstr>
      <vt:lpstr>Выбросы газа в увлажненном песке давление газа 0,85 атм, глубина ввода газа 25 см</vt:lpstr>
      <vt:lpstr>Выброс газа в сухом песке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aliyushka77 aliyushka77</dc:creator>
  <cp:lastModifiedBy>Kseniya Morozova</cp:lastModifiedBy>
  <cp:revision>58</cp:revision>
  <dcterms:created xsi:type="dcterms:W3CDTF">2026-05-17T15:59:49Z</dcterms:created>
  <dcterms:modified xsi:type="dcterms:W3CDTF">2026-05-21T13:16:47Z</dcterms:modified>
</cp:coreProperties>
</file>