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86" r:id="rId2"/>
    <p:sldMasterId id="2147483950" r:id="rId3"/>
    <p:sldMasterId id="2147483963" r:id="rId4"/>
    <p:sldMasterId id="2147484002" r:id="rId5"/>
    <p:sldMasterId id="2147484014" r:id="rId6"/>
    <p:sldMasterId id="2147484062" r:id="rId7"/>
    <p:sldMasterId id="2147484076" r:id="rId8"/>
  </p:sldMasterIdLst>
  <p:notesMasterIdLst>
    <p:notesMasterId r:id="rId51"/>
  </p:notesMasterIdLst>
  <p:sldIdLst>
    <p:sldId id="257" r:id="rId9"/>
    <p:sldId id="772" r:id="rId10"/>
    <p:sldId id="766" r:id="rId11"/>
    <p:sldId id="768" r:id="rId12"/>
    <p:sldId id="767" r:id="rId13"/>
    <p:sldId id="769" r:id="rId14"/>
    <p:sldId id="770" r:id="rId15"/>
    <p:sldId id="771" r:id="rId16"/>
    <p:sldId id="775" r:id="rId17"/>
    <p:sldId id="776" r:id="rId18"/>
    <p:sldId id="777" r:id="rId19"/>
    <p:sldId id="784" r:id="rId20"/>
    <p:sldId id="783" r:id="rId21"/>
    <p:sldId id="779" r:id="rId22"/>
    <p:sldId id="781" r:id="rId23"/>
    <p:sldId id="785" r:id="rId24"/>
    <p:sldId id="782" r:id="rId25"/>
    <p:sldId id="799" r:id="rId26"/>
    <p:sldId id="801" r:id="rId27"/>
    <p:sldId id="773" r:id="rId28"/>
    <p:sldId id="774" r:id="rId29"/>
    <p:sldId id="798" r:id="rId30"/>
    <p:sldId id="792" r:id="rId31"/>
    <p:sldId id="802" r:id="rId32"/>
    <p:sldId id="795" r:id="rId33"/>
    <p:sldId id="670" r:id="rId34"/>
    <p:sldId id="671" r:id="rId35"/>
    <p:sldId id="672" r:id="rId36"/>
    <p:sldId id="582" r:id="rId37"/>
    <p:sldId id="640" r:id="rId38"/>
    <p:sldId id="682" r:id="rId39"/>
    <p:sldId id="688" r:id="rId40"/>
    <p:sldId id="646" r:id="rId41"/>
    <p:sldId id="683" r:id="rId42"/>
    <p:sldId id="686" r:id="rId43"/>
    <p:sldId id="687" r:id="rId44"/>
    <p:sldId id="690" r:id="rId45"/>
    <p:sldId id="749" r:id="rId46"/>
    <p:sldId id="750" r:id="rId47"/>
    <p:sldId id="751" r:id="rId48"/>
    <p:sldId id="739" r:id="rId49"/>
    <p:sldId id="69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limenko Maxim" initials="K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F5A"/>
    <a:srgbClr val="A8C0CC"/>
    <a:srgbClr val="7FA2B3"/>
    <a:srgbClr val="5A8398"/>
    <a:srgbClr val="A4A4A4"/>
    <a:srgbClr val="969696"/>
    <a:srgbClr val="B8B8B8"/>
    <a:srgbClr val="0074A8"/>
    <a:srgbClr val="E8C1A7"/>
    <a:srgbClr val="F147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523"/>
    <p:restoredTop sz="94382" autoAdjust="0"/>
  </p:normalViewPr>
  <p:slideViewPr>
    <p:cSldViewPr snapToGrid="0" showGuides="1">
      <p:cViewPr varScale="1">
        <p:scale>
          <a:sx n="86" d="100"/>
          <a:sy n="86" d="100"/>
        </p:scale>
        <p:origin x="-121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E83B6-B3F3-41D1-936B-FEBB14CA8325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DAFE1-784B-4055-A7DF-CC44E75BA4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854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just">
              <a:spcBef>
                <a:spcPct val="0"/>
              </a:spcBef>
            </a:pPr>
            <a:r>
              <a:rPr lang="en-US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In this model the numerical decision of the hydrodynamics equations for multicomponent gas, consisting of neutral (O</a:t>
            </a:r>
            <a:r>
              <a:rPr lang="ru-RU" baseline="-25000">
                <a:latin typeface="Times New Roman" pitchFamily="18" charset="0"/>
              </a:rPr>
              <a:t>2</a:t>
            </a:r>
            <a:r>
              <a:rPr lang="ru-RU">
                <a:latin typeface="Times New Roman" pitchFamily="18" charset="0"/>
              </a:rPr>
              <a:t>, N</a:t>
            </a:r>
            <a:r>
              <a:rPr lang="ru-RU" baseline="-25000">
                <a:latin typeface="Times New Roman" pitchFamily="18" charset="0"/>
              </a:rPr>
              <a:t>2</a:t>
            </a:r>
            <a:r>
              <a:rPr lang="ru-RU">
                <a:latin typeface="Times New Roman" pitchFamily="18" charset="0"/>
              </a:rPr>
              <a:t>, O, H</a:t>
            </a:r>
            <a:r>
              <a:rPr lang="en-US">
                <a:latin typeface="Times New Roman" pitchFamily="18" charset="0"/>
              </a:rPr>
              <a:t>, odd nitogen</a:t>
            </a:r>
            <a:r>
              <a:rPr lang="ru-RU">
                <a:latin typeface="Times New Roman" pitchFamily="18" charset="0"/>
              </a:rPr>
              <a:t>), and charged (the</a:t>
            </a:r>
            <a:r>
              <a:rPr lang="en-US">
                <a:latin typeface="Times New Roman" pitchFamily="18" charset="0"/>
              </a:rPr>
              <a:t> </a:t>
            </a:r>
            <a:r>
              <a:rPr lang="ru-RU">
                <a:latin typeface="Times New Roman" pitchFamily="18" charset="0"/>
              </a:rPr>
              <a:t>molecular ions O</a:t>
            </a:r>
            <a:r>
              <a:rPr lang="ru-RU" baseline="-25000">
                <a:latin typeface="Times New Roman" pitchFamily="18" charset="0"/>
              </a:rPr>
              <a:t>2</a:t>
            </a:r>
            <a:r>
              <a:rPr lang="ru-RU" baseline="30000">
                <a:latin typeface="Times New Roman" pitchFamily="18" charset="0"/>
              </a:rPr>
              <a:t>+</a:t>
            </a:r>
            <a:r>
              <a:rPr lang="ru-RU">
                <a:latin typeface="Times New Roman" pitchFamily="18" charset="0"/>
              </a:rPr>
              <a:t>, NO</a:t>
            </a:r>
            <a:r>
              <a:rPr lang="ru-RU" baseline="30000">
                <a:latin typeface="Times New Roman" pitchFamily="18" charset="0"/>
              </a:rPr>
              <a:t>+</a:t>
            </a:r>
            <a:r>
              <a:rPr lang="ru-RU">
                <a:latin typeface="Times New Roman" pitchFamily="18" charset="0"/>
              </a:rPr>
              <a:t>, atomic ions O</a:t>
            </a:r>
            <a:r>
              <a:rPr lang="ru-RU" baseline="30000">
                <a:latin typeface="Times New Roman" pitchFamily="18" charset="0"/>
              </a:rPr>
              <a:t>+</a:t>
            </a:r>
            <a:r>
              <a:rPr lang="ru-RU">
                <a:latin typeface="Times New Roman" pitchFamily="18" charset="0"/>
              </a:rPr>
              <a:t>, H</a:t>
            </a:r>
            <a:r>
              <a:rPr lang="ru-RU" baseline="30000">
                <a:latin typeface="Times New Roman" pitchFamily="18" charset="0"/>
              </a:rPr>
              <a:t>+</a:t>
            </a:r>
            <a:r>
              <a:rPr lang="ru-RU">
                <a:latin typeface="Times New Roman" pitchFamily="18" charset="0"/>
              </a:rPr>
              <a:t>, and electrons) particles is realized.</a:t>
            </a:r>
            <a:r>
              <a:rPr lang="en-US">
                <a:latin typeface="Times New Roman" pitchFamily="18" charset="0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en-US">
                <a:latin typeface="Times New Roman" pitchFamily="18" charset="0"/>
              </a:rPr>
              <a:t>     	</a:t>
            </a:r>
            <a:r>
              <a:rPr lang="ru-RU">
                <a:latin typeface="Times New Roman" pitchFamily="18" charset="0"/>
              </a:rPr>
              <a:t>The model is added by the new block of electric field</a:t>
            </a:r>
            <a:r>
              <a:rPr lang="en-US">
                <a:latin typeface="Times New Roman" pitchFamily="18" charset="0"/>
              </a:rPr>
              <a:t> calculation </a:t>
            </a:r>
            <a:r>
              <a:rPr lang="ru-RU" b="1" i="1">
                <a:latin typeface="Times New Roman" pitchFamily="18" charset="0"/>
              </a:rPr>
              <a:t>Klimenko et al.,</a:t>
            </a:r>
            <a:r>
              <a:rPr lang="ru-RU" b="1">
                <a:latin typeface="Times New Roman" pitchFamily="18" charset="0"/>
              </a:rPr>
              <a:t> 2006, 2007</a:t>
            </a:r>
            <a:r>
              <a:rPr lang="en-US" b="1">
                <a:latin typeface="Times New Roman" pitchFamily="18" charset="0"/>
              </a:rPr>
              <a:t>.	</a:t>
            </a:r>
            <a:endParaRPr 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6E73A06F-E428-43AB-9EEC-7A506F9C0FB4}" type="slidenum">
              <a:rPr lang="ru-RU" smtClean="0"/>
              <a:pPr eaLnBrk="0" hangingPunct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 solve this problem we decided to use absolutely new for us approach: produce coupling of GSM TIP and HAMMONIA model. How we can performed such coupling? Due to presence of the overlapping area of these models (80-250 km) we can do such coupling by different way. In any case we developed different version of absolutely new whole atmosphere global model EAGLE.</a:t>
            </a: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53BA12-29D3-4352-84E9-3739C485BFF3}" type="slidenum">
              <a:rPr lang="ru-RU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BBFB25-27E2-408D-9437-BBB38061BBCF}" type="slidenum">
              <a:rPr lang="ru-RU">
                <a:latin typeface="Arial" pitchFamily="34" charset="0"/>
                <a:cs typeface="Arial" pitchFamily="34" charset="0"/>
              </a:rPr>
              <a:pPr/>
              <a:t>17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282D4-072D-4F1E-998F-168BFC2819E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2786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48BB50-6D0C-4E59-9E71-FFDD3812FB8C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C664B8-8EFC-4A51-BDCD-B6E3E0B613E0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DAFE1-784B-4055-A7DF-CC44E75BA403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charset="0"/>
            </a:endParaRP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3CB9E-7BA1-4ACE-804F-889AA306388C}" type="slidenum">
              <a:rPr lang="ru-RU" smtClean="0">
                <a:latin typeface="Arial" charset="0"/>
              </a:rPr>
              <a:pPr/>
              <a:t>39</a:t>
            </a:fld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D575F-FC3D-4F73-AB90-C2A58B19307A}" type="slidenum">
              <a:rPr lang="ru-RU">
                <a:latin typeface="Arial" pitchFamily="34" charset="0"/>
                <a:cs typeface="Arial" pitchFamily="34" charset="0"/>
              </a:rPr>
              <a:pPr/>
              <a:t>40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87875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36907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0" y="36515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88048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181D8-19E4-4975-9B86-7A75136AE4C1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332F9-597B-4D51-9786-E85B8A612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F5FE0-0CD3-40D6-AB2E-11A95C5124F2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465ED-49CD-4514-AECE-DD7D9392D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75F7C-564A-4AD5-9EB4-490BA41E252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A6974-AEC1-4E74-BA27-A2BBB32D4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D1282-6F44-446F-837D-A1ACA99A4AF3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6D9B5-5EF0-4085-A706-7736412EC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A13D9-4B0D-4E63-BDC6-09EC50A5BC84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BC5DF-90A4-4881-B384-308801D3B3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ECFA1-9E6E-4DB3-AB4B-25D447ECD966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C028-7611-49B0-A518-0F2BE96C73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1B7A6-9FA3-4E04-AC5E-4F9E141FE072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834D7-7DAE-4D3A-ABD9-40ABA1D07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5F769-F314-4135-832F-F1659FD45C2B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BBAD4-A348-4352-BA91-7F78AE12E4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01459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58151-8A1C-45C8-B5F8-2C5A13842D39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F8F3-ED73-4BE2-8976-249C75EA9C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B0D1-36D2-4BBF-9079-A9021C4AB568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4530E-0B77-4DFC-A7D6-B6488ADEC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0" y="36515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0441-344C-4FFE-9856-2918F095012C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0CB2D-75D2-45BE-AF8A-D79B7D94D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8C4E-5C12-46B5-A45D-888AFD85EA59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5E8A8-DAC2-46BC-B14F-667535530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404C-CD1F-4541-81AE-9D9D20711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3B51F-9103-4F2E-B8D9-B990820EC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7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7B61B-4DA9-4DB1-8F9C-40C7DA66A5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61CDD-3245-4ADB-BFF7-D0324BDCF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2E72E-F65A-413E-B6E8-C73CB244F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A0B0B-F95F-4FF8-A1FC-E716F99AE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735061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B08AE-2634-4D44-821D-1CD68C8E91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98343-B879-45C6-8096-E7284406D4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1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59529-FB56-4214-A2EB-51AF7DCFE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4B817-4CD9-4B1A-AB5E-F8DC87A4B3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0" y="36515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330D-EA03-465E-AC8B-142FFA79C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CACF-4462-43F0-AA24-3A3278B001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CCE7B-84DF-4B58-86D3-9B45191C5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7B3E2-B158-4FB6-9FAB-C76CBC151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555DD-644A-430C-AD5A-760C830760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29959-0E1F-4836-A03C-8145D64893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86645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3ED2-6863-4B2F-ACED-1491C03901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AD28E-E8AD-4DA7-AEDD-6EAD90ECF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B577E-27FE-458B-9AE6-05152A3B2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4C741-3299-48BC-A3C5-65E5CF7C6B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F800A-C0A3-4DB3-B9AE-259203640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A5A5-A9CB-4B2E-9782-582266A8CE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50"/>
            <a:ext cx="1971675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0" y="365150"/>
            <a:ext cx="5800725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ACEAE-0CFD-4696-B1BF-8B0173A43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FB251-6647-42B3-9116-97A0EF4B55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4875" y="3648084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5048251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904875" y="3648084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5048251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1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BDA06541-906A-47F1-8404-130735CA1C6B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11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55A84-2E66-4A54-AD6A-26264EAEF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24D17-257C-40D2-A18D-CCB6B93F0AFA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DC53-73DB-4D65-9861-310A260F27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25498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2819408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914400" y="2819408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74CFD-A99D-4D8B-B4A3-2E3E1961C388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997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88D9E-6ED6-4FAA-B873-8CFDC7260A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E3018-A4F7-4ED3-8AAD-2341D492D12A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7F8FA-0234-4F0C-BA9E-8B36383BF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21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0D1F2-EC98-4057-984B-1F2558849701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31BC3-8EA7-44FF-87AF-F2DCEE470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3" y="6467479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E2B1-E2E9-4A62-A920-FCE9BC84A97F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ED4B6-A3D0-4AA7-A1B5-E796180CE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Равнобедренный треугольник 2"/>
          <p:cNvSpPr>
            <a:spLocks noChangeAspect="1"/>
          </p:cNvSpPr>
          <p:nvPr/>
        </p:nvSpPr>
        <p:spPr>
          <a:xfrm rot="5400000">
            <a:off x="419103" y="6467479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EE96C-1B03-43BF-80FA-50E0DAEDEF9B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5864-4FE8-40E8-8F2C-2A8FFA8A9F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 rot="5400000">
            <a:off x="3160735" y="3324227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Равнобедренный треугольник 6"/>
          <p:cNvSpPr>
            <a:spLocks noChangeAspect="1"/>
          </p:cNvSpPr>
          <p:nvPr/>
        </p:nvSpPr>
        <p:spPr>
          <a:xfrm rot="5400000">
            <a:off x="419103" y="6467479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4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7CF60-329D-499E-A142-0AC0C55EFFD0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D2C61-1647-49E0-855E-7DC07BA29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3" y="6467479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57242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2E97-E846-4A6C-B5DA-4729CE54DED1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E396E-5ADA-4B2F-ADAF-9CAD3C602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79B46-EB4A-4C71-B20A-725BBC83D9A4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1512-A22D-4805-B36B-7FDAED509C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>
            <a:spLocks noChangeAspect="1"/>
          </p:cNvSpPr>
          <p:nvPr/>
        </p:nvSpPr>
        <p:spPr>
          <a:xfrm rot="5400000">
            <a:off x="419103" y="6467479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 rot="5400000">
            <a:off x="3630619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AB8A-B929-4313-A25C-8DCDBF473300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80BFA-CCFF-4AF8-9E18-4F61D494B6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212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150798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2768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99082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8970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3484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420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4825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98633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6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57529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03390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874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226521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21236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72768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9908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89705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234840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420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04825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598633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57529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033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999265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87409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BE50D-9A99-41C2-AF70-1FF9D1AC1E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6CD9-0BE3-46E7-A6F4-D57BB6530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171-9AE1-477A-924F-086D39D39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B4825-425A-4A1A-A56D-6A242E7B1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EE366-5A69-4E5C-A8D4-6CD068C35A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C783-C9D9-440B-AD88-5C1453415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BEDF1-34CD-4992-878A-2CBA50EB9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D2CAA-99F9-4FA2-BD7C-DDB5FE287C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C10AA-D916-43AF-9F23-A63F8A1C3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8113179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DD2EB-31BF-4AA7-AAD6-8534A01F1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99B16-81BC-4EE8-9095-4E0F00797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183C6-A685-F84D-8D1F-94BF55524FB4}" type="datetimeFigureOut">
              <a:rPr lang="x-none" smtClean="0"/>
              <a:pPr/>
              <a:t>19.05.2026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3A1C-339B-1F4A-8352-1F1673F67596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14013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2880" userDrawn="1">
          <p15:clr>
            <a:srgbClr val="F26B43"/>
          </p15:clr>
        </p15:guide>
        <p15:guide id="2" pos="244" userDrawn="1">
          <p15:clr>
            <a:srgbClr val="F26B43"/>
          </p15:clr>
        </p15:guide>
        <p15:guide id="3" pos="5516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7716F3FC-E5E7-40A7-BE8F-7219F5283287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C744F0C5-221B-4A28-8E8D-C62B408AA6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13EC7A7-7E37-4B5E-ADB6-46A72417D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728765-F501-4F77-833F-87A0303487DD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B97FC77-69CC-4FFF-B102-4166EC8FD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lasten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219201"/>
            <a:ext cx="8229600" cy="491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7" y="635636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1E85FD7F-F106-41FE-B0F5-AD04D8D386CA}" type="datetime1">
              <a:rPr lang="ru-RU"/>
              <a:pPr>
                <a:defRPr/>
              </a:pPr>
              <a:t>19.05.2026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775" y="635636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775" y="635636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B63BECA-7178-4499-BE9E-3BBCF8DFE3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3" y="6467479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A10F-8FDE-4E83-908A-D5BB9E17E1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5006B-508C-4CCB-9E57-764A6680F4B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686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3A10F-8FDE-4E83-908A-D5BB9E17E15C}" type="datetimeFigureOut">
              <a:rPr lang="ru-RU" smtClean="0"/>
              <a:pPr/>
              <a:t>19.05.2026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5006B-508C-4CCB-9E57-764A6680F4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6860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A84C2C3-31BE-4443-BB4D-674971DF93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7.xml"/><Relationship Id="rId1" Type="http://schemas.openxmlformats.org/officeDocument/2006/relationships/video" Target="file:///D:\MyPassport\Conferences\Conference%202024\&#1069;&#1082;&#1089;&#1087;&#1077;&#1076;&#1080;&#1094;&#1080;&#1103;_&#1048;&#1088;&#1082;&#1091;&#1090;&#1089;&#1082;_&#1056;&#1053;&#1056;\&#1084;&#1086;&#1080;%20&#1083;&#1077;&#1082;&#1094;&#1080;&#1080;\&#1050;&#1086;&#1089;&#1084;&#1080;&#1095;&#1077;&#1089;&#1082;&#1072;&#1103;%20&#1087;&#1086;&#1075;&#1086;&#1076;&#1072;\Space%20Weather%20Model%20Animation%20Showing%20Coronal%20Mass%20Ejection%20(CME)%20Impacting%20Earth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4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gif"/><Relationship Id="rId4" Type="http://schemas.openxmlformats.org/officeDocument/2006/relationships/image" Target="../media/image8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9A3DD5E-C5E0-056C-E140-62C8362778C8}"/>
              </a:ext>
            </a:extLst>
          </p:cNvPr>
          <p:cNvSpPr/>
          <p:nvPr/>
        </p:nvSpPr>
        <p:spPr>
          <a:xfrm>
            <a:off x="6106910" y="0"/>
            <a:ext cx="3037115" cy="6858000"/>
          </a:xfrm>
          <a:prstGeom prst="rect">
            <a:avLst/>
          </a:prstGeom>
          <a:solidFill>
            <a:srgbClr val="00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76B554-6EF7-F441-94D7-BCC798F045EF}"/>
              </a:ext>
            </a:extLst>
          </p:cNvPr>
          <p:cNvSpPr txBox="1"/>
          <p:nvPr/>
        </p:nvSpPr>
        <p:spPr>
          <a:xfrm>
            <a:off x="40890" y="2978876"/>
            <a:ext cx="6314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latin typeface="Open Sans SemiBold" pitchFamily="2" charset="0"/>
                <a:ea typeface="Open Sans SemiBold" pitchFamily="2" charset="0"/>
                <a:cs typeface="Open Sans SemiBold" pitchFamily="2" charset="0"/>
              </a:rPr>
              <a:t>Проявления геомагнитных бурь в F области ионосферы</a:t>
            </a:r>
            <a:endParaRPr lang="x-none" sz="2700" b="1" dirty="0">
              <a:latin typeface="Open Sans SemiBold" pitchFamily="2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13" name="Picture 2" descr="https://pics.starvisor.net/galleries/logos/kf.png">
            <a:extLst>
              <a:ext uri="{FF2B5EF4-FFF2-40B4-BE49-F238E27FC236}">
                <a16:creationId xmlns="" xmlns:a16="http://schemas.microsoft.com/office/drawing/2014/main" id="{7456762A-68AA-4219-859B-DE5CE46DF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95" y="273524"/>
            <a:ext cx="2468042" cy="17199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7A3B46A4-CAAB-4770-B037-70FFB2E04EED}"/>
              </a:ext>
            </a:extLst>
          </p:cNvPr>
          <p:cNvSpPr/>
          <p:nvPr/>
        </p:nvSpPr>
        <p:spPr>
          <a:xfrm>
            <a:off x="404647" y="5104153"/>
            <a:ext cx="5440322" cy="1253847"/>
          </a:xfrm>
          <a:prstGeom prst="roundRect">
            <a:avLst>
              <a:gd name="adj" fmla="val 28737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35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138FCE-A597-4F59-85EE-27260753AB12}"/>
              </a:ext>
            </a:extLst>
          </p:cNvPr>
          <p:cNvSpPr txBox="1"/>
          <p:nvPr/>
        </p:nvSpPr>
        <p:spPr>
          <a:xfrm>
            <a:off x="1052425" y="5413303"/>
            <a:ext cx="52511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Клименко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М.В.,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Белюченко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К.В.,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Бессараб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Ф.С,,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Клименко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В.В., </a:t>
            </a:r>
            <a:r>
              <a:rPr lang="ru-RU" sz="1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Ратовский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К.Г.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5" t="15429" r="16946" b="31795"/>
          <a:stretch/>
        </p:blipFill>
        <p:spPr>
          <a:xfrm>
            <a:off x="4669292" y="-7620"/>
            <a:ext cx="4505537" cy="2148840"/>
          </a:xfrm>
          <a:prstGeom prst="round2SameRect">
            <a:avLst>
              <a:gd name="adj1" fmla="val 0"/>
              <a:gd name="adj2" fmla="val 21900"/>
            </a:avLst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5934C83-10D9-42A1-B4A6-CCE4C946B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762" y="2167562"/>
            <a:ext cx="3087238" cy="46599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526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ace Weather Model Animation Showing Coronal Mass Ejection (CME) Impacting Eart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093788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357188" y="428625"/>
            <a:ext cx="8434387" cy="431800"/>
          </a:xfrm>
          <a:prstGeom prst="roundRect">
            <a:avLst>
              <a:gd name="adj" fmla="val 17063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 smtClean="0">
                <a:solidFill>
                  <a:srgbClr val="0000FF"/>
                </a:solidFill>
                <a:cs typeface="Calibri" pitchFamily="34" charset="0"/>
              </a:rPr>
              <a:t>СОЛНЕЧНЫЙ ВЕТЕР</a:t>
            </a:r>
            <a:endParaRPr lang="ru-RU" sz="3000" dirty="0">
              <a:solidFill>
                <a:srgbClr val="0000FF"/>
              </a:solidFill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79"/>
          <p:cNvPicPr>
            <a:picLocks noChangeAspect="1" noChangeArrowheads="1"/>
          </p:cNvPicPr>
          <p:nvPr/>
        </p:nvPicPr>
        <p:blipFill>
          <a:blip r:embed="rId2"/>
          <a:srcRect l="19325" t="6793" r="15042" b="69241"/>
          <a:stretch>
            <a:fillRect/>
          </a:stretch>
        </p:blipFill>
        <p:spPr bwMode="auto">
          <a:xfrm>
            <a:off x="0" y="1494821"/>
            <a:ext cx="4450080" cy="244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44450"/>
            <a:ext cx="9144000" cy="138430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Механизмы формирования электрического поля магнитосферной конвекции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квазивязкое</a:t>
            </a: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взаимодействие, </a:t>
            </a:r>
            <a:r>
              <a:rPr lang="ru-RU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пересоединение</a:t>
            </a:r>
            <a:r>
              <a:rPr lang="ru-RU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, слой </a:t>
            </a:r>
            <a:r>
              <a:rPr lang="ru-RU" sz="3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Альфвена</a:t>
            </a:r>
            <a:endParaRPr lang="ru-RU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Прямоугольник 3"/>
          <p:cNvSpPr>
            <a:spLocks noChangeArrowheads="1"/>
          </p:cNvSpPr>
          <p:nvPr/>
        </p:nvSpPr>
        <p:spPr bwMode="auto">
          <a:xfrm>
            <a:off x="470535" y="3845243"/>
            <a:ext cx="3214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 err="1"/>
              <a:t>Axford</a:t>
            </a:r>
            <a:r>
              <a:rPr lang="ru-RU" sz="2400" i="1" dirty="0"/>
              <a:t>, </a:t>
            </a:r>
            <a:r>
              <a:rPr lang="en-US" sz="2400" i="1" dirty="0"/>
              <a:t>Hines</a:t>
            </a:r>
            <a:r>
              <a:rPr lang="ru-RU" sz="2400" i="1" dirty="0"/>
              <a:t>,</a:t>
            </a:r>
            <a:r>
              <a:rPr lang="ru-RU" sz="2400" dirty="0"/>
              <a:t> 1961</a:t>
            </a:r>
          </a:p>
        </p:txBody>
      </p:sp>
      <p:pic>
        <p:nvPicPr>
          <p:cNvPr id="5" name="Picture 2" descr="Image79"/>
          <p:cNvPicPr>
            <a:picLocks noChangeAspect="1" noChangeArrowheads="1"/>
          </p:cNvPicPr>
          <p:nvPr/>
        </p:nvPicPr>
        <p:blipFill>
          <a:blip r:embed="rId2"/>
          <a:srcRect l="3912" t="34610" r="3627" b="34660"/>
          <a:stretch>
            <a:fillRect/>
          </a:stretch>
        </p:blipFill>
        <p:spPr bwMode="auto">
          <a:xfrm>
            <a:off x="4386620" y="1524000"/>
            <a:ext cx="4757380" cy="238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04900" y="4281488"/>
            <a:ext cx="7505700" cy="2568892"/>
            <a:chOff x="1488" y="240"/>
            <a:chExt cx="4146" cy="4194"/>
          </a:xfrm>
        </p:grpSpPr>
        <p:pic>
          <p:nvPicPr>
            <p:cNvPr id="7" name="Picture 5" descr="ringcurren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88" y="1118"/>
              <a:ext cx="4146" cy="3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6" descr="fac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81" y="675"/>
              <a:ext cx="1379" cy="1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591" y="554"/>
              <a:ext cx="3745" cy="3340"/>
              <a:chOff x="408" y="48"/>
              <a:chExt cx="4376" cy="3904"/>
            </a:xfrm>
          </p:grpSpPr>
          <p:sp>
            <p:nvSpPr>
              <p:cNvPr id="15" name="Freeform 8"/>
              <p:cNvSpPr>
                <a:spLocks/>
              </p:cNvSpPr>
              <p:nvPr/>
            </p:nvSpPr>
            <p:spPr bwMode="auto">
              <a:xfrm>
                <a:off x="408" y="1944"/>
                <a:ext cx="4376" cy="2008"/>
              </a:xfrm>
              <a:custGeom>
                <a:avLst/>
                <a:gdLst>
                  <a:gd name="T0" fmla="*/ 4344 w 4376"/>
                  <a:gd name="T1" fmla="*/ 936 h 2008"/>
                  <a:gd name="T2" fmla="*/ 4104 w 4376"/>
                  <a:gd name="T3" fmla="*/ 1320 h 2008"/>
                  <a:gd name="T4" fmla="*/ 3384 w 4376"/>
                  <a:gd name="T5" fmla="*/ 1848 h 2008"/>
                  <a:gd name="T6" fmla="*/ 2280 w 4376"/>
                  <a:gd name="T7" fmla="*/ 1992 h 2008"/>
                  <a:gd name="T8" fmla="*/ 1032 w 4376"/>
                  <a:gd name="T9" fmla="*/ 1752 h 2008"/>
                  <a:gd name="T10" fmla="*/ 216 w 4376"/>
                  <a:gd name="T11" fmla="*/ 1128 h 2008"/>
                  <a:gd name="T12" fmla="*/ 24 w 4376"/>
                  <a:gd name="T13" fmla="*/ 504 h 2008"/>
                  <a:gd name="T14" fmla="*/ 360 w 4376"/>
                  <a:gd name="T15" fmla="*/ 72 h 2008"/>
                  <a:gd name="T16" fmla="*/ 792 w 4376"/>
                  <a:gd name="T17" fmla="*/ 72 h 2008"/>
                  <a:gd name="T18" fmla="*/ 936 w 4376"/>
                  <a:gd name="T19" fmla="*/ 264 h 2008"/>
                  <a:gd name="T20" fmla="*/ 936 w 4376"/>
                  <a:gd name="T21" fmla="*/ 504 h 2008"/>
                  <a:gd name="T22" fmla="*/ 1176 w 4376"/>
                  <a:gd name="T23" fmla="*/ 840 h 2008"/>
                  <a:gd name="T24" fmla="*/ 1800 w 4376"/>
                  <a:gd name="T25" fmla="*/ 1176 h 2008"/>
                  <a:gd name="T26" fmla="*/ 2760 w 4376"/>
                  <a:gd name="T27" fmla="*/ 1224 h 2008"/>
                  <a:gd name="T28" fmla="*/ 3624 w 4376"/>
                  <a:gd name="T29" fmla="*/ 1032 h 2008"/>
                  <a:gd name="T30" fmla="*/ 4008 w 4376"/>
                  <a:gd name="T31" fmla="*/ 648 h 2008"/>
                  <a:gd name="T32" fmla="*/ 4056 w 4376"/>
                  <a:gd name="T33" fmla="*/ 360 h 2008"/>
                  <a:gd name="T34" fmla="*/ 4296 w 4376"/>
                  <a:gd name="T35" fmla="*/ 408 h 2008"/>
                  <a:gd name="T36" fmla="*/ 4344 w 4376"/>
                  <a:gd name="T37" fmla="*/ 936 h 200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376"/>
                  <a:gd name="T58" fmla="*/ 0 h 2008"/>
                  <a:gd name="T59" fmla="*/ 4376 w 4376"/>
                  <a:gd name="T60" fmla="*/ 2008 h 200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376" h="2008">
                    <a:moveTo>
                      <a:pt x="4344" y="936"/>
                    </a:moveTo>
                    <a:cubicBezTo>
                      <a:pt x="4312" y="1088"/>
                      <a:pt x="4264" y="1168"/>
                      <a:pt x="4104" y="1320"/>
                    </a:cubicBezTo>
                    <a:cubicBezTo>
                      <a:pt x="3944" y="1472"/>
                      <a:pt x="3688" y="1736"/>
                      <a:pt x="3384" y="1848"/>
                    </a:cubicBezTo>
                    <a:cubicBezTo>
                      <a:pt x="3080" y="1960"/>
                      <a:pt x="2672" y="2008"/>
                      <a:pt x="2280" y="1992"/>
                    </a:cubicBezTo>
                    <a:cubicBezTo>
                      <a:pt x="1888" y="1976"/>
                      <a:pt x="1376" y="1896"/>
                      <a:pt x="1032" y="1752"/>
                    </a:cubicBezTo>
                    <a:cubicBezTo>
                      <a:pt x="688" y="1608"/>
                      <a:pt x="384" y="1336"/>
                      <a:pt x="216" y="1128"/>
                    </a:cubicBezTo>
                    <a:cubicBezTo>
                      <a:pt x="48" y="920"/>
                      <a:pt x="0" y="680"/>
                      <a:pt x="24" y="504"/>
                    </a:cubicBezTo>
                    <a:cubicBezTo>
                      <a:pt x="48" y="328"/>
                      <a:pt x="232" y="144"/>
                      <a:pt x="360" y="72"/>
                    </a:cubicBezTo>
                    <a:cubicBezTo>
                      <a:pt x="488" y="0"/>
                      <a:pt x="696" y="40"/>
                      <a:pt x="792" y="72"/>
                    </a:cubicBezTo>
                    <a:cubicBezTo>
                      <a:pt x="888" y="104"/>
                      <a:pt x="912" y="192"/>
                      <a:pt x="936" y="264"/>
                    </a:cubicBezTo>
                    <a:cubicBezTo>
                      <a:pt x="960" y="336"/>
                      <a:pt x="896" y="408"/>
                      <a:pt x="936" y="504"/>
                    </a:cubicBezTo>
                    <a:cubicBezTo>
                      <a:pt x="976" y="600"/>
                      <a:pt x="1032" y="728"/>
                      <a:pt x="1176" y="840"/>
                    </a:cubicBezTo>
                    <a:cubicBezTo>
                      <a:pt x="1320" y="952"/>
                      <a:pt x="1536" y="1112"/>
                      <a:pt x="1800" y="1176"/>
                    </a:cubicBezTo>
                    <a:cubicBezTo>
                      <a:pt x="2064" y="1240"/>
                      <a:pt x="2456" y="1248"/>
                      <a:pt x="2760" y="1224"/>
                    </a:cubicBezTo>
                    <a:cubicBezTo>
                      <a:pt x="3064" y="1200"/>
                      <a:pt x="3416" y="1128"/>
                      <a:pt x="3624" y="1032"/>
                    </a:cubicBezTo>
                    <a:cubicBezTo>
                      <a:pt x="3832" y="936"/>
                      <a:pt x="3936" y="760"/>
                      <a:pt x="4008" y="648"/>
                    </a:cubicBezTo>
                    <a:cubicBezTo>
                      <a:pt x="4080" y="536"/>
                      <a:pt x="4008" y="400"/>
                      <a:pt x="4056" y="360"/>
                    </a:cubicBezTo>
                    <a:cubicBezTo>
                      <a:pt x="4104" y="320"/>
                      <a:pt x="4248" y="312"/>
                      <a:pt x="4296" y="408"/>
                    </a:cubicBezTo>
                    <a:cubicBezTo>
                      <a:pt x="4344" y="504"/>
                      <a:pt x="4376" y="784"/>
                      <a:pt x="4344" y="936"/>
                    </a:cubicBezTo>
                    <a:close/>
                  </a:path>
                </a:pathLst>
              </a:custGeom>
              <a:noFill/>
              <a:ln w="76200">
                <a:solidFill>
                  <a:srgbClr val="B2B2B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9"/>
              <p:cNvSpPr>
                <a:spLocks noChangeShapeType="1"/>
              </p:cNvSpPr>
              <p:nvPr/>
            </p:nvSpPr>
            <p:spPr bwMode="auto">
              <a:xfrm flipH="1">
                <a:off x="2592" y="3936"/>
                <a:ext cx="432" cy="0"/>
              </a:xfrm>
              <a:prstGeom prst="line">
                <a:avLst/>
              </a:prstGeom>
              <a:noFill/>
              <a:ln w="127000">
                <a:solidFill>
                  <a:srgbClr val="B2B2B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>
                <a:off x="2640" y="3168"/>
                <a:ext cx="384" cy="0"/>
              </a:xfrm>
              <a:prstGeom prst="line">
                <a:avLst/>
              </a:prstGeom>
              <a:noFill/>
              <a:ln w="57150">
                <a:solidFill>
                  <a:srgbClr val="B2B2B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" name="Line 11"/>
              <p:cNvSpPr>
                <a:spLocks noChangeShapeType="1"/>
              </p:cNvSpPr>
              <p:nvPr/>
            </p:nvSpPr>
            <p:spPr bwMode="auto">
              <a:xfrm rot="1593904" flipH="1">
                <a:off x="1056" y="3608"/>
                <a:ext cx="432" cy="1"/>
              </a:xfrm>
              <a:prstGeom prst="line">
                <a:avLst/>
              </a:prstGeom>
              <a:noFill/>
              <a:ln w="127000">
                <a:solidFill>
                  <a:srgbClr val="B2B2B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 rot="18956352" flipH="1">
                <a:off x="4136" y="3409"/>
                <a:ext cx="432" cy="1"/>
              </a:xfrm>
              <a:prstGeom prst="line">
                <a:avLst/>
              </a:prstGeom>
              <a:noFill/>
              <a:ln w="127000">
                <a:solidFill>
                  <a:srgbClr val="B2B2B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Freeform 13"/>
              <p:cNvSpPr>
                <a:spLocks/>
              </p:cNvSpPr>
              <p:nvPr/>
            </p:nvSpPr>
            <p:spPr bwMode="auto">
              <a:xfrm>
                <a:off x="1000" y="96"/>
                <a:ext cx="1832" cy="1872"/>
              </a:xfrm>
              <a:custGeom>
                <a:avLst/>
                <a:gdLst>
                  <a:gd name="T0" fmla="*/ 8 w 1832"/>
                  <a:gd name="T1" fmla="*/ 1872 h 1872"/>
                  <a:gd name="T2" fmla="*/ 8 w 1832"/>
                  <a:gd name="T3" fmla="*/ 1440 h 1872"/>
                  <a:gd name="T4" fmla="*/ 56 w 1832"/>
                  <a:gd name="T5" fmla="*/ 960 h 1872"/>
                  <a:gd name="T6" fmla="*/ 152 w 1832"/>
                  <a:gd name="T7" fmla="*/ 576 h 1872"/>
                  <a:gd name="T8" fmla="*/ 344 w 1832"/>
                  <a:gd name="T9" fmla="*/ 240 h 1872"/>
                  <a:gd name="T10" fmla="*/ 584 w 1832"/>
                  <a:gd name="T11" fmla="*/ 48 h 1872"/>
                  <a:gd name="T12" fmla="*/ 920 w 1832"/>
                  <a:gd name="T13" fmla="*/ 0 h 1872"/>
                  <a:gd name="T14" fmla="*/ 1208 w 1832"/>
                  <a:gd name="T15" fmla="*/ 48 h 1872"/>
                  <a:gd name="T16" fmla="*/ 1448 w 1832"/>
                  <a:gd name="T17" fmla="*/ 192 h 1872"/>
                  <a:gd name="T18" fmla="*/ 1640 w 1832"/>
                  <a:gd name="T19" fmla="*/ 336 h 1872"/>
                  <a:gd name="T20" fmla="*/ 1784 w 1832"/>
                  <a:gd name="T21" fmla="*/ 528 h 1872"/>
                  <a:gd name="T22" fmla="*/ 1832 w 1832"/>
                  <a:gd name="T23" fmla="*/ 672 h 18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32"/>
                  <a:gd name="T37" fmla="*/ 0 h 1872"/>
                  <a:gd name="T38" fmla="*/ 1832 w 1832"/>
                  <a:gd name="T39" fmla="*/ 1872 h 18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32" h="1872">
                    <a:moveTo>
                      <a:pt x="8" y="1872"/>
                    </a:moveTo>
                    <a:cubicBezTo>
                      <a:pt x="4" y="1732"/>
                      <a:pt x="0" y="1592"/>
                      <a:pt x="8" y="1440"/>
                    </a:cubicBezTo>
                    <a:cubicBezTo>
                      <a:pt x="16" y="1288"/>
                      <a:pt x="32" y="1104"/>
                      <a:pt x="56" y="960"/>
                    </a:cubicBezTo>
                    <a:cubicBezTo>
                      <a:pt x="80" y="816"/>
                      <a:pt x="104" y="696"/>
                      <a:pt x="152" y="576"/>
                    </a:cubicBezTo>
                    <a:cubicBezTo>
                      <a:pt x="200" y="456"/>
                      <a:pt x="272" y="328"/>
                      <a:pt x="344" y="240"/>
                    </a:cubicBezTo>
                    <a:cubicBezTo>
                      <a:pt x="416" y="152"/>
                      <a:pt x="488" y="88"/>
                      <a:pt x="584" y="48"/>
                    </a:cubicBezTo>
                    <a:cubicBezTo>
                      <a:pt x="680" y="8"/>
                      <a:pt x="816" y="0"/>
                      <a:pt x="920" y="0"/>
                    </a:cubicBezTo>
                    <a:cubicBezTo>
                      <a:pt x="1024" y="0"/>
                      <a:pt x="1120" y="16"/>
                      <a:pt x="1208" y="48"/>
                    </a:cubicBezTo>
                    <a:cubicBezTo>
                      <a:pt x="1296" y="80"/>
                      <a:pt x="1376" y="144"/>
                      <a:pt x="1448" y="192"/>
                    </a:cubicBezTo>
                    <a:cubicBezTo>
                      <a:pt x="1520" y="240"/>
                      <a:pt x="1584" y="280"/>
                      <a:pt x="1640" y="336"/>
                    </a:cubicBezTo>
                    <a:cubicBezTo>
                      <a:pt x="1696" y="392"/>
                      <a:pt x="1752" y="472"/>
                      <a:pt x="1784" y="528"/>
                    </a:cubicBezTo>
                    <a:cubicBezTo>
                      <a:pt x="1816" y="584"/>
                      <a:pt x="1824" y="628"/>
                      <a:pt x="1832" y="672"/>
                    </a:cubicBezTo>
                  </a:path>
                </a:pathLst>
              </a:custGeom>
              <a:noFill/>
              <a:ln w="76200">
                <a:solidFill>
                  <a:srgbClr val="B2B2B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4"/>
              <p:cNvSpPr>
                <a:spLocks/>
              </p:cNvSpPr>
              <p:nvPr/>
            </p:nvSpPr>
            <p:spPr bwMode="auto">
              <a:xfrm>
                <a:off x="3792" y="48"/>
                <a:ext cx="824" cy="2256"/>
              </a:xfrm>
              <a:custGeom>
                <a:avLst/>
                <a:gdLst>
                  <a:gd name="T0" fmla="*/ 0 w 824"/>
                  <a:gd name="T1" fmla="*/ 768 h 2256"/>
                  <a:gd name="T2" fmla="*/ 96 w 824"/>
                  <a:gd name="T3" fmla="*/ 576 h 2256"/>
                  <a:gd name="T4" fmla="*/ 240 w 824"/>
                  <a:gd name="T5" fmla="*/ 336 h 2256"/>
                  <a:gd name="T6" fmla="*/ 432 w 824"/>
                  <a:gd name="T7" fmla="*/ 96 h 2256"/>
                  <a:gd name="T8" fmla="*/ 576 w 824"/>
                  <a:gd name="T9" fmla="*/ 0 h 2256"/>
                  <a:gd name="T10" fmla="*/ 720 w 824"/>
                  <a:gd name="T11" fmla="*/ 96 h 2256"/>
                  <a:gd name="T12" fmla="*/ 768 w 824"/>
                  <a:gd name="T13" fmla="*/ 384 h 2256"/>
                  <a:gd name="T14" fmla="*/ 816 w 824"/>
                  <a:gd name="T15" fmla="*/ 864 h 2256"/>
                  <a:gd name="T16" fmla="*/ 816 w 824"/>
                  <a:gd name="T17" fmla="*/ 1488 h 2256"/>
                  <a:gd name="T18" fmla="*/ 816 w 824"/>
                  <a:gd name="T19" fmla="*/ 2256 h 22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24"/>
                  <a:gd name="T31" fmla="*/ 0 h 2256"/>
                  <a:gd name="T32" fmla="*/ 824 w 824"/>
                  <a:gd name="T33" fmla="*/ 2256 h 22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24" h="2256">
                    <a:moveTo>
                      <a:pt x="0" y="768"/>
                    </a:moveTo>
                    <a:cubicBezTo>
                      <a:pt x="28" y="708"/>
                      <a:pt x="56" y="648"/>
                      <a:pt x="96" y="576"/>
                    </a:cubicBezTo>
                    <a:cubicBezTo>
                      <a:pt x="136" y="504"/>
                      <a:pt x="184" y="416"/>
                      <a:pt x="240" y="336"/>
                    </a:cubicBezTo>
                    <a:cubicBezTo>
                      <a:pt x="296" y="256"/>
                      <a:pt x="376" y="152"/>
                      <a:pt x="432" y="96"/>
                    </a:cubicBezTo>
                    <a:cubicBezTo>
                      <a:pt x="488" y="40"/>
                      <a:pt x="528" y="0"/>
                      <a:pt x="576" y="0"/>
                    </a:cubicBezTo>
                    <a:cubicBezTo>
                      <a:pt x="624" y="0"/>
                      <a:pt x="688" y="32"/>
                      <a:pt x="720" y="96"/>
                    </a:cubicBezTo>
                    <a:cubicBezTo>
                      <a:pt x="752" y="160"/>
                      <a:pt x="752" y="256"/>
                      <a:pt x="768" y="384"/>
                    </a:cubicBezTo>
                    <a:cubicBezTo>
                      <a:pt x="784" y="512"/>
                      <a:pt x="808" y="680"/>
                      <a:pt x="816" y="864"/>
                    </a:cubicBezTo>
                    <a:cubicBezTo>
                      <a:pt x="824" y="1048"/>
                      <a:pt x="816" y="1256"/>
                      <a:pt x="816" y="1488"/>
                    </a:cubicBezTo>
                    <a:cubicBezTo>
                      <a:pt x="816" y="1720"/>
                      <a:pt x="816" y="1988"/>
                      <a:pt x="816" y="2256"/>
                    </a:cubicBezTo>
                  </a:path>
                </a:pathLst>
              </a:custGeom>
              <a:noFill/>
              <a:ln w="76200">
                <a:solidFill>
                  <a:srgbClr val="B2B2B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 flipV="1">
              <a:off x="3683" y="513"/>
              <a:ext cx="180" cy="44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flipH="1">
              <a:off x="4294" y="513"/>
              <a:ext cx="132" cy="454"/>
            </a:xfrm>
            <a:prstGeom prst="line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2208" y="1394"/>
              <a:ext cx="811" cy="233"/>
            </a:xfrm>
            <a:prstGeom prst="rect">
              <a:avLst/>
            </a:prstGeom>
            <a:noFill/>
            <a:ln w="9525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1420" tIns="45711" rIns="91420" bIns="45711">
              <a:spAutoFit/>
            </a:bodyPr>
            <a:lstStyle/>
            <a:p>
              <a:r>
                <a:rPr lang="en-US">
                  <a:solidFill>
                    <a:schemeClr val="accent1"/>
                  </a:solidFill>
                </a:rPr>
                <a:t>REGION 2</a:t>
              </a:r>
            </a:p>
          </p:txBody>
        </p: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3640" y="240"/>
              <a:ext cx="811" cy="233"/>
            </a:xfrm>
            <a:prstGeom prst="rect">
              <a:avLst/>
            </a:prstGeom>
            <a:noFill/>
            <a:ln w="9525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lIns="91420" tIns="45711" rIns="91420" bIns="45711">
              <a:spAutoFit/>
            </a:bodyPr>
            <a:lstStyle/>
            <a:p>
              <a:r>
                <a:rPr lang="en-US"/>
                <a:t>REGION 1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1488" y="4128"/>
              <a:ext cx="1920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0" tIns="45711" rIns="91420" bIns="45711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/>
                <a:t>(Slide courtesy D. Mitchell)</a:t>
              </a:r>
            </a:p>
          </p:txBody>
        </p:sp>
      </p:grpSp>
      <p:sp>
        <p:nvSpPr>
          <p:cNvPr id="22" name="Прямоугольник 4"/>
          <p:cNvSpPr>
            <a:spLocks noChangeArrowheads="1"/>
          </p:cNvSpPr>
          <p:nvPr/>
        </p:nvSpPr>
        <p:spPr bwMode="auto">
          <a:xfrm>
            <a:off x="6573203" y="3784283"/>
            <a:ext cx="2157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dirty="0" err="1"/>
              <a:t>Dungey</a:t>
            </a:r>
            <a:r>
              <a:rPr lang="ru-RU" sz="2400" i="1" dirty="0"/>
              <a:t>,</a:t>
            </a:r>
            <a:r>
              <a:rPr lang="ru-RU" sz="2400" dirty="0"/>
              <a:t> 1961</a:t>
            </a:r>
          </a:p>
        </p:txBody>
      </p:sp>
      <p:sp>
        <p:nvSpPr>
          <p:cNvPr id="23" name="Прямоугольник 21"/>
          <p:cNvSpPr>
            <a:spLocks noChangeArrowheads="1"/>
          </p:cNvSpPr>
          <p:nvPr/>
        </p:nvSpPr>
        <p:spPr bwMode="auto">
          <a:xfrm>
            <a:off x="441960" y="4378325"/>
            <a:ext cx="187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 dirty="0" err="1"/>
              <a:t>Birkeland</a:t>
            </a:r>
            <a:r>
              <a:rPr lang="ru-RU" i="1" dirty="0"/>
              <a:t>, </a:t>
            </a:r>
            <a:r>
              <a:rPr lang="ru-RU" dirty="0"/>
              <a:t>1908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llision_BLG"/>
          <p:cNvPicPr>
            <a:picLocks noChangeAspect="1" noChangeArrowheads="1"/>
          </p:cNvPicPr>
          <p:nvPr/>
        </p:nvPicPr>
        <p:blipFill>
          <a:blip r:embed="rId2"/>
          <a:srcRect l="16031"/>
          <a:stretch>
            <a:fillRect/>
          </a:stretch>
        </p:blipFill>
        <p:spPr bwMode="auto">
          <a:xfrm>
            <a:off x="0" y="1122363"/>
            <a:ext cx="6361113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257175"/>
            <a:ext cx="9144000" cy="457200"/>
          </a:xfrm>
          <a:prstGeom prst="rect">
            <a:avLst/>
          </a:prstGeom>
          <a:solidFill>
            <a:srgbClr val="27528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ja-JP" sz="2400">
                <a:solidFill>
                  <a:schemeClr val="bg1"/>
                </a:solidFill>
                <a:latin typeface="Arial Black" pitchFamily="34" charset="0"/>
              </a:rPr>
              <a:t>Область рассматриваемых высот</a:t>
            </a:r>
            <a:endParaRPr lang="en-US" altLang="ja-JP" sz="24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268" name="Picture 3" descr="ions"/>
          <p:cNvPicPr>
            <a:picLocks noChangeAspect="1" noChangeArrowheads="1"/>
          </p:cNvPicPr>
          <p:nvPr/>
        </p:nvPicPr>
        <p:blipFill>
          <a:blip r:embed="rId3"/>
          <a:srcRect l="24171" t="22826"/>
          <a:stretch>
            <a:fillRect/>
          </a:stretch>
        </p:blipFill>
        <p:spPr bwMode="auto">
          <a:xfrm>
            <a:off x="6454775" y="1265238"/>
            <a:ext cx="2689225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71438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Язык </a:t>
            </a:r>
            <a:r>
              <a:rPr lang="ru-RU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ионизвции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во время геомагнитной бури</a:t>
            </a:r>
          </a:p>
        </p:txBody>
      </p:sp>
      <p:pic>
        <p:nvPicPr>
          <p:cNvPr id="52227" name="Picture 18" descr="GPS TEC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64" y="1119188"/>
            <a:ext cx="2825750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780" y="1235085"/>
            <a:ext cx="3205163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935290" y="549285"/>
            <a:ext cx="25003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TIE GCM </a:t>
            </a:r>
            <a:r>
              <a:rPr lang="el-GR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0" name="Рисунок 12" descr="E:\2015\03\17\dTEC&amp;dPot_17 March 2015_18 UT m NH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2" y="1047760"/>
            <a:ext cx="3479800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888039" y="549285"/>
            <a:ext cx="24288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GSM TIP </a:t>
            </a: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1" y="549285"/>
            <a:ext cx="242887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GPS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TEC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5513" y="4005263"/>
            <a:ext cx="3563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Liu et al., 2016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JGR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065" y="4005263"/>
            <a:ext cx="35639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Klimenko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et al., 2019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SW</a:t>
            </a:r>
            <a:endParaRPr 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5" name="Picture 5" descr="dn(N2) 300&amp;dPot_17 March 2015_18 UT m 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56063" y="4365635"/>
            <a:ext cx="28194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624639" y="6397635"/>
            <a:ext cx="25193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n(N</a:t>
            </a:r>
            <a:r>
              <a:rPr lang="en-US" sz="24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 at 300 km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925" y="4883151"/>
            <a:ext cx="396081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Буревой язык в вариациях состава термосферы как механизм модификации структуры языка ионизации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TOI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nheaven - **Joule Heating** Joule heating is the process in which electric  current passes through a conductor and produces heat. Joule's law of heating  was first published in the year 1840 b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7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slide39"/>
          <p:cNvPicPr>
            <a:picLocks noChangeAspect="1" noChangeArrowheads="1"/>
          </p:cNvPicPr>
          <p:nvPr/>
        </p:nvPicPr>
        <p:blipFill>
          <a:blip r:embed="rId3"/>
          <a:srcRect l="28125" t="27779" r="44791" b="62500"/>
          <a:stretch>
            <a:fillRect/>
          </a:stretch>
        </p:blipFill>
        <p:spPr bwMode="auto">
          <a:xfrm>
            <a:off x="5715000" y="1000125"/>
            <a:ext cx="29194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5429250" y="0"/>
            <a:ext cx="3465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/>
              <a:t>В термосфере</a:t>
            </a:r>
          </a:p>
        </p:txBody>
      </p:sp>
      <p:pic>
        <p:nvPicPr>
          <p:cNvPr id="8197" name="Picture 4" descr="slide22"/>
          <p:cNvPicPr>
            <a:picLocks noChangeAspect="1" noChangeArrowheads="1"/>
          </p:cNvPicPr>
          <p:nvPr/>
        </p:nvPicPr>
        <p:blipFill>
          <a:blip r:embed="rId4"/>
          <a:srcRect l="46875" t="77779" b="2777"/>
          <a:stretch>
            <a:fillRect/>
          </a:stretch>
        </p:blipFill>
        <p:spPr bwMode="auto">
          <a:xfrm>
            <a:off x="5240338" y="2000250"/>
            <a:ext cx="3903662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5429250" y="3429000"/>
            <a:ext cx="371475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/>
              <a:t>Фактически </a:t>
            </a:r>
            <a:r>
              <a:rPr lang="ru-RU" sz="2800" dirty="0" err="1"/>
              <a:t>Джоулев</a:t>
            </a:r>
            <a:r>
              <a:rPr lang="ru-RU" sz="2800" dirty="0"/>
              <a:t> разогрев</a:t>
            </a:r>
          </a:p>
          <a:p>
            <a:r>
              <a:rPr lang="ru-RU" sz="2800" dirty="0"/>
              <a:t>определяется ионосферным сопротивлением и разностью скоростей ионов и </a:t>
            </a:r>
            <a:r>
              <a:rPr lang="ru-RU" sz="2800" dirty="0" smtClean="0"/>
              <a:t>нейтралов</a:t>
            </a:r>
            <a:endParaRPr lang="ru-RU" sz="2800" dirty="0"/>
          </a:p>
        </p:txBody>
      </p:sp>
      <p:pic>
        <p:nvPicPr>
          <p:cNvPr id="252930" name="Picture 2" descr="Когда я в 1985 году служил в Советской армии, умные люди открыли мне великий секрет: оказывается, можно вскипятить воду, даже если у тебя нет стандартного кипятильника, а имеется всего лишь кусок...-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22513" y="1000125"/>
            <a:ext cx="1606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Schematic illustration of the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92300"/>
            <a:ext cx="914400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71438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Эффект разогрева термосферы во время бурь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913" y="6324600"/>
            <a:ext cx="579596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Mayr</a:t>
            </a: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and </a:t>
            </a:r>
            <a:r>
              <a:rPr lang="en-US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Volland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1972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 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PSS</a:t>
            </a:r>
            <a:endParaRPr lang="ru-RU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572000" y="5824538"/>
            <a:ext cx="1169988" cy="369887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b="0">
                <a:solidFill>
                  <a:schemeClr val="bg1"/>
                </a:solidFill>
                <a:ea typeface="ＭＳ Ｐゴシック" pitchFamily="34" charset="-128"/>
              </a:rPr>
              <a:t>~ 150</a:t>
            </a:r>
            <a:r>
              <a:rPr kumimoji="1" lang="ru-RU" altLang="ja-JP" b="0">
                <a:solidFill>
                  <a:schemeClr val="bg1"/>
                </a:solidFill>
                <a:ea typeface="ＭＳ Ｐゴシック" pitchFamily="34" charset="-128"/>
              </a:rPr>
              <a:t> м</a:t>
            </a:r>
            <a:r>
              <a:rPr kumimoji="1" lang="en-US" altLang="ja-JP" b="0">
                <a:solidFill>
                  <a:schemeClr val="bg1"/>
                </a:solidFill>
                <a:ea typeface="ＭＳ Ｐゴシック" pitchFamily="34" charset="-128"/>
              </a:rPr>
              <a:t>/</a:t>
            </a:r>
            <a:r>
              <a:rPr kumimoji="1" lang="ru-RU" altLang="ja-JP" b="0">
                <a:solidFill>
                  <a:schemeClr val="bg1"/>
                </a:solidFill>
                <a:ea typeface="ＭＳ Ｐゴシック" pitchFamily="34" charset="-128"/>
              </a:rPr>
              <a:t>с</a:t>
            </a:r>
            <a:endParaRPr kumimoji="1" lang="en-US" altLang="ja-JP" b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1513" name="Picture 9" descr="Более 147 900 работ на тему «кастрюля»: стоковые видео и киноматериалы  royalty-free - iSt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773488"/>
            <a:ext cx="4214812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электрический накаляя горячий ряд печи Стоковое Фото - изображение  насчитывающей красно, горяче: 76098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5500688"/>
            <a:ext cx="4214812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egativeStorm1"/>
          <p:cNvPicPr>
            <a:picLocks noChangeAspect="1" noChangeArrowheads="1"/>
          </p:cNvPicPr>
          <p:nvPr/>
        </p:nvPicPr>
        <p:blipFill>
          <a:blip r:embed="rId2"/>
          <a:srcRect r="70052"/>
          <a:stretch>
            <a:fillRect/>
          </a:stretch>
        </p:blipFill>
        <p:spPr bwMode="auto">
          <a:xfrm>
            <a:off x="71438" y="2357438"/>
            <a:ext cx="323215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4" descr="Recombination_B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2844800"/>
            <a:ext cx="6000750" cy="372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4"/>
          <a:srcRect l="28281" t="18127" r="29756" b="65961"/>
          <a:stretch>
            <a:fillRect/>
          </a:stretch>
        </p:blipFill>
        <p:spPr bwMode="auto">
          <a:xfrm>
            <a:off x="71438" y="928688"/>
            <a:ext cx="3929062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/>
          <a:srcRect l="62500" t="69048" b="15041"/>
          <a:stretch>
            <a:fillRect/>
          </a:stretch>
        </p:blipFill>
        <p:spPr bwMode="auto">
          <a:xfrm>
            <a:off x="5715000" y="928688"/>
            <a:ext cx="3429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2"/>
          <p:cNvPicPr>
            <a:picLocks noChangeAspect="1" noChangeArrowheads="1"/>
          </p:cNvPicPr>
          <p:nvPr/>
        </p:nvPicPr>
        <p:blipFill>
          <a:blip r:embed="rId4"/>
          <a:srcRect l="32031" t="69048" r="52344" b="15041"/>
          <a:stretch>
            <a:fillRect/>
          </a:stretch>
        </p:blipFill>
        <p:spPr bwMode="auto">
          <a:xfrm>
            <a:off x="4286250" y="1071563"/>
            <a:ext cx="14287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71438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Нейтральный состав и отрицательная буря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0" y="71438"/>
            <a:ext cx="9144000" cy="463551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Возмущения </a:t>
            </a:r>
            <a:r>
              <a:rPr lang="ru-RU" sz="32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верхней атмосферы 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во время бури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86997" y="573994"/>
            <a:ext cx="5503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Mayr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et al.,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197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8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Review 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of Geophysics </a:t>
            </a:r>
            <a:endParaRPr lang="ru-RU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3642" t="17909" r="15364" b="13577"/>
          <a:stretch>
            <a:fillRect/>
          </a:stretch>
        </p:blipFill>
        <p:spPr bwMode="auto">
          <a:xfrm>
            <a:off x="0" y="972274"/>
            <a:ext cx="9144000" cy="58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-895633" y="607880"/>
            <a:ext cx="55721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Ратовский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и др.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,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201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8  </a:t>
            </a:r>
            <a:r>
              <a:rPr lang="ru-RU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СЗФ</a:t>
            </a:r>
            <a:endParaRPr lang="ru-RU" sz="2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ositiveStorm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628775"/>
            <a:ext cx="8893175" cy="405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0" y="404813"/>
            <a:ext cx="9144000" cy="461962"/>
          </a:xfrm>
          <a:prstGeom prst="rect">
            <a:avLst/>
          </a:prstGeom>
          <a:solidFill>
            <a:srgbClr val="27528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1" lang="ru-RU" altLang="ja-JP" sz="2400">
                <a:solidFill>
                  <a:schemeClr val="bg1"/>
                </a:solidFill>
                <a:latin typeface="Arial Black" pitchFamily="34" charset="0"/>
              </a:rPr>
              <a:t>Механизм положительной ионосферной бури</a:t>
            </a:r>
            <a:endParaRPr kumimoji="1" lang="en-US" altLang="ja-JP" sz="2400">
              <a:solidFill>
                <a:schemeClr val="bg1"/>
              </a:solidFill>
              <a:latin typeface="Arial Black" pitchFamily="34" charset="0"/>
              <a:ea typeface="ＭＳ Ｐゴシック" pitchFamily="34" charset="-128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214313" y="1052513"/>
            <a:ext cx="85232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ru-RU" altLang="ja-JP" sz="2000">
                <a:solidFill>
                  <a:srgbClr val="003366"/>
                </a:solidFill>
                <a:ea typeface="ＭＳ Ｐゴシック" pitchFamily="34" charset="-128"/>
              </a:rPr>
              <a:t>Прямое проникновение магнитосферного электрического поля</a:t>
            </a:r>
            <a:endParaRPr kumimoji="1" lang="en-US" altLang="ja-JP" sz="2000">
              <a:solidFill>
                <a:srgbClr val="003366"/>
              </a:solidFill>
              <a:ea typeface="ＭＳ Ｐゴシック" pitchFamily="34" charset="-128"/>
            </a:endParaRPr>
          </a:p>
          <a:p>
            <a:r>
              <a:rPr kumimoji="1" lang="ru-RU" altLang="ja-JP" sz="2000">
                <a:solidFill>
                  <a:srgbClr val="003366"/>
                </a:solidFill>
                <a:ea typeface="ＭＳ Ｐゴシック" pitchFamily="34" charset="-128"/>
              </a:rPr>
              <a:t>Возмущенное динамо электрическое поле</a:t>
            </a:r>
            <a:endParaRPr kumimoji="1" lang="en-US" altLang="ja-JP" sz="2000">
              <a:solidFill>
                <a:srgbClr val="003366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0" y="71438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экваториальной </a:t>
            </a:r>
            <a:r>
              <a:rPr lang="ru-RU" sz="3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аномлии</a:t>
            </a:r>
            <a:endParaRPr lang="ru-RU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1" name="Picture 7" descr="NPG - The physics of space weather/solar-terrestrial physics (STP): what we  know now and what the current and future challenges a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42938"/>
            <a:ext cx="8215313" cy="61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3024" t="25874" r="12990" b="51749"/>
          <a:stretch>
            <a:fillRect/>
          </a:stretch>
        </p:blipFill>
        <p:spPr bwMode="auto">
          <a:xfrm>
            <a:off x="7808913" y="6524625"/>
            <a:ext cx="8667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/>
          <p:cNvPicPr>
            <a:picLocks noChangeAspect="1"/>
          </p:cNvPicPr>
          <p:nvPr/>
        </p:nvPicPr>
        <p:blipFill>
          <a:blip r:embed="rId3"/>
          <a:srcRect l="17873" r="19878" b="3362"/>
          <a:stretch>
            <a:fillRect/>
          </a:stretch>
        </p:blipFill>
        <p:spPr bwMode="auto">
          <a:xfrm>
            <a:off x="0" y="6615113"/>
            <a:ext cx="771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4738" y="6381750"/>
            <a:ext cx="425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itle 1"/>
          <p:cNvSpPr txBox="1">
            <a:spLocks/>
          </p:cNvSpPr>
          <p:nvPr/>
        </p:nvSpPr>
        <p:spPr bwMode="auto">
          <a:xfrm>
            <a:off x="0" y="-28575"/>
            <a:ext cx="914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endParaRPr lang="en-GB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5846" name="Content Placeholder 13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3003550" y="623888"/>
            <a:ext cx="5651500" cy="5299075"/>
          </a:xfrm>
        </p:spPr>
      </p:pic>
      <p:sp>
        <p:nvSpPr>
          <p:cNvPr id="35847" name="Rectangle 14"/>
          <p:cNvSpPr>
            <a:spLocks noChangeArrowheads="1"/>
          </p:cNvSpPr>
          <p:nvPr/>
        </p:nvSpPr>
        <p:spPr bwMode="auto">
          <a:xfrm>
            <a:off x="3003550" y="633413"/>
            <a:ext cx="1430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700">
                <a:solidFill>
                  <a:srgbClr val="FFFFFF"/>
                </a:solidFill>
              </a:rPr>
              <a:t>Credit: John Emmert/Naval Research Lab</a:t>
            </a:r>
          </a:p>
        </p:txBody>
      </p:sp>
      <p:pic>
        <p:nvPicPr>
          <p:cNvPr id="35848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5300" y="4624388"/>
            <a:ext cx="254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Box 66"/>
          <p:cNvSpPr txBox="1">
            <a:spLocks noChangeArrowheads="1"/>
          </p:cNvSpPr>
          <p:nvPr/>
        </p:nvSpPr>
        <p:spPr bwMode="auto">
          <a:xfrm rot="20766398">
            <a:off x="934720" y="5054283"/>
            <a:ext cx="229076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Погода , климат</a:t>
            </a:r>
          </a:p>
          <a:p>
            <a:r>
              <a:rPr lang="en-GB" dirty="0">
                <a:solidFill>
                  <a:srgbClr val="FF0000"/>
                </a:solidFill>
              </a:rPr>
              <a:t>WEATHER, CLIMATE</a:t>
            </a:r>
          </a:p>
        </p:txBody>
      </p:sp>
      <p:pic>
        <p:nvPicPr>
          <p:cNvPr id="35850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59175" y="2805113"/>
            <a:ext cx="5000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08300" y="2805113"/>
            <a:ext cx="50641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TextBox 68"/>
          <p:cNvSpPr txBox="1">
            <a:spLocks noChangeArrowheads="1"/>
          </p:cNvSpPr>
          <p:nvPr/>
        </p:nvSpPr>
        <p:spPr bwMode="auto">
          <a:xfrm>
            <a:off x="253682" y="1499870"/>
            <a:ext cx="26114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GB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rgbClr val="FF0000"/>
                </a:solidFill>
              </a:rPr>
              <a:t>Космическая погода </a:t>
            </a:r>
            <a:r>
              <a:rPr lang="en-GB" dirty="0">
                <a:solidFill>
                  <a:srgbClr val="FF0000"/>
                </a:solidFill>
              </a:rPr>
              <a:t>SPACE WEATHER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21435337">
            <a:off x="-146296" y="4470631"/>
            <a:ext cx="4142665" cy="1282613"/>
            <a:chOff x="-193357" y="4470327"/>
            <a:chExt cx="5524305" cy="1282327"/>
          </a:xfrm>
        </p:grpSpPr>
        <p:grpSp>
          <p:nvGrpSpPr>
            <p:cNvPr id="3" name="Group 62"/>
            <p:cNvGrpSpPr>
              <a:grpSpLocks/>
            </p:cNvGrpSpPr>
            <p:nvPr/>
          </p:nvGrpSpPr>
          <p:grpSpPr bwMode="auto">
            <a:xfrm>
              <a:off x="654282" y="4627585"/>
              <a:ext cx="4676666" cy="960224"/>
              <a:chOff x="808810" y="4648689"/>
              <a:chExt cx="4561746" cy="810171"/>
            </a:xfrm>
          </p:grpSpPr>
          <p:cxnSp>
            <p:nvCxnSpPr>
              <p:cNvPr id="64" name="Straight Connector 63">
                <a:extLst>
                  <a:ext uri="{FF2B5EF4-FFF2-40B4-BE49-F238E27FC236}"/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2450" y="4648689"/>
                <a:ext cx="4328106" cy="810171"/>
              </a:xfrm>
              <a:prstGeom prst="line">
                <a:avLst/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59" name="TextBox 64"/>
              <p:cNvSpPr txBox="1">
                <a:spLocks noChangeArrowheads="1"/>
              </p:cNvSpPr>
              <p:nvPr/>
            </p:nvSpPr>
            <p:spPr bwMode="auto">
              <a:xfrm rot="20695741">
                <a:off x="808810" y="4782764"/>
                <a:ext cx="3337800" cy="311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dirty="0">
                    <a:solidFill>
                      <a:srgbClr val="000000"/>
                    </a:solidFill>
                  </a:rPr>
                  <a:t>80-90 </a:t>
                </a:r>
                <a:r>
                  <a:rPr lang="ru-RU" dirty="0">
                    <a:solidFill>
                      <a:srgbClr val="000000"/>
                    </a:solidFill>
                  </a:rPr>
                  <a:t>км</a:t>
                </a:r>
                <a:endParaRPr lang="en-GB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5856" name="Rectangle 3"/>
            <p:cNvSpPr>
              <a:spLocks noChangeArrowheads="1"/>
            </p:cNvSpPr>
            <p:nvPr/>
          </p:nvSpPr>
          <p:spPr bwMode="auto">
            <a:xfrm rot="20716171">
              <a:off x="207377" y="4470327"/>
              <a:ext cx="33228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Верхняя атмосфера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5857" name="Rectangle 4"/>
            <p:cNvSpPr>
              <a:spLocks noChangeArrowheads="1"/>
            </p:cNvSpPr>
            <p:nvPr/>
          </p:nvSpPr>
          <p:spPr bwMode="auto">
            <a:xfrm rot="-754879">
              <a:off x="-193357" y="5383322"/>
              <a:ext cx="4575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rgbClr val="FF0000"/>
                  </a:solidFill>
                </a:rPr>
                <a:t>Средняя</a:t>
              </a:r>
              <a:r>
                <a:rPr lang="en-US" dirty="0">
                  <a:solidFill>
                    <a:srgbClr val="FF0000"/>
                  </a:solidFill>
                </a:rPr>
                <a:t>/</a:t>
              </a:r>
              <a:r>
                <a:rPr lang="ru-RU" dirty="0">
                  <a:solidFill>
                    <a:srgbClr val="FF0000"/>
                  </a:solidFill>
                </a:rPr>
                <a:t>нижняя</a:t>
              </a:r>
              <a:r>
                <a:rPr lang="en-GB" dirty="0">
                  <a:solidFill>
                    <a:srgbClr val="FF0000"/>
                  </a:solidFill>
                </a:rPr>
                <a:t> </a:t>
              </a:r>
              <a:r>
                <a:rPr lang="ru-RU" dirty="0">
                  <a:solidFill>
                    <a:srgbClr val="FF0000"/>
                  </a:solidFill>
                </a:rPr>
                <a:t>атмосфера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5854" name="Picture 2" descr="http://globalization.kof.ethz.ch/static/images/eth_logo_print.png"/>
          <p:cNvPicPr>
            <a:picLocks noChangeAspect="1" noChangeArrowheads="1"/>
          </p:cNvPicPr>
          <p:nvPr/>
        </p:nvPicPr>
        <p:blipFill>
          <a:blip r:embed="rId9"/>
          <a:srcRect r="69922" b="47667"/>
          <a:stretch>
            <a:fillRect/>
          </a:stretch>
        </p:blipFill>
        <p:spPr bwMode="auto">
          <a:xfrm>
            <a:off x="798513" y="6615113"/>
            <a:ext cx="5334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Заголовок 1">
            <a:extLst/>
          </p:cNvPr>
          <p:cNvSpPr txBox="1">
            <a:spLocks/>
          </p:cNvSpPr>
          <p:nvPr/>
        </p:nvSpPr>
        <p:spPr>
          <a:xfrm>
            <a:off x="528320" y="0"/>
            <a:ext cx="811784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 smtClean="0">
                <a:solidFill>
                  <a:srgbClr val="1737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Лаборатория моделирования ионосферных процессов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89A3DD5E-C5E0-056C-E140-62C8362778C8}"/>
              </a:ext>
            </a:extLst>
          </p:cNvPr>
          <p:cNvSpPr/>
          <p:nvPr/>
        </p:nvSpPr>
        <p:spPr>
          <a:xfrm>
            <a:off x="0" y="-6426"/>
            <a:ext cx="2195736" cy="6864425"/>
          </a:xfrm>
          <a:prstGeom prst="rect">
            <a:avLst/>
          </a:prstGeom>
          <a:solidFill>
            <a:srgbClr val="00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pic>
        <p:nvPicPr>
          <p:cNvPr id="2" name="Рисунок 2" descr="delta GPS TEC at 30E on March 17-23, 2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514" y="1295548"/>
            <a:ext cx="5481230" cy="13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 descr="delta GSM TIP TEC at 30E on March 17-23, 2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716" y="2499192"/>
            <a:ext cx="5481230" cy="131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delta GSM TIP foF2 at 30E on March 17-23, 2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8988" y="3685767"/>
            <a:ext cx="5488569" cy="131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delta IRTAM foF2 at 30E on March 17-23, 2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8716" y="4914173"/>
            <a:ext cx="5481230" cy="128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82804" y="1796819"/>
            <a:ext cx="152510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 </a:t>
            </a: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2804" y="2997334"/>
            <a:ext cx="152510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82804" y="4169968"/>
            <a:ext cx="152510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</a:t>
            </a: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i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foF</a:t>
            </a: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2804" y="5426342"/>
            <a:ext cx="1525101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irtam</a:t>
            </a: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i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foF</a:t>
            </a: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70295" y="2499192"/>
            <a:ext cx="1899485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/>
              <a:t>Буревой </a:t>
            </a:r>
            <a:br>
              <a:rPr lang="ru-RU" dirty="0"/>
            </a:br>
            <a:r>
              <a:rPr lang="ru-RU" dirty="0"/>
              <a:t>и </a:t>
            </a:r>
            <a:r>
              <a:rPr lang="ru-RU" dirty="0" err="1"/>
              <a:t>послебуревой</a:t>
            </a:r>
            <a:r>
              <a:rPr lang="ru-RU" dirty="0"/>
              <a:t> ионосферный отклик</a:t>
            </a:r>
          </a:p>
        </p:txBody>
      </p:sp>
      <p:pic>
        <p:nvPicPr>
          <p:cNvPr id="12" name="Picture 2" descr="G:\Conference 2015\БШФФ\Статьи\Буря\Final\Figure 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8069" b="9103"/>
          <a:stretch>
            <a:fillRect/>
          </a:stretch>
        </p:blipFill>
        <p:spPr bwMode="auto">
          <a:xfrm>
            <a:off x="2944678" y="164637"/>
            <a:ext cx="5995093" cy="111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G:\Conference 2015\БШФФ\Статьи\Буря\Final\Figure 1.jpg"/>
          <p:cNvPicPr>
            <a:picLocks noChangeAspect="1" noChangeArrowheads="1"/>
          </p:cNvPicPr>
          <p:nvPr/>
        </p:nvPicPr>
        <p:blipFill>
          <a:blip r:embed="rId6" cstate="print"/>
          <a:srcRect l="-1208" r="90765" b="-24982"/>
          <a:stretch>
            <a:fillRect/>
          </a:stretch>
        </p:blipFill>
        <p:spPr bwMode="auto">
          <a:xfrm>
            <a:off x="2259526" y="164647"/>
            <a:ext cx="742249" cy="153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707904" y="6111643"/>
            <a:ext cx="5108454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 17.03     18.03     19.03     20.03     21.03    22.03     23.03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0032" y="583428"/>
            <a:ext cx="4567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i="1" dirty="0" err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Klimenko</a:t>
            </a:r>
            <a:r>
              <a:rPr lang="en-US" b="1" i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2018 </a:t>
            </a:r>
            <a:r>
              <a:rPr lang="en-US" b="1" i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JASTP</a:t>
            </a:r>
            <a:endParaRPr lang="ru-RU" b="1" i="1" dirty="0">
              <a:solidFill>
                <a:srgbClr val="003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549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89A3DD5E-C5E0-056C-E140-62C8362778C8}"/>
              </a:ext>
            </a:extLst>
          </p:cNvPr>
          <p:cNvSpPr/>
          <p:nvPr/>
        </p:nvSpPr>
        <p:spPr>
          <a:xfrm>
            <a:off x="0" y="-6426"/>
            <a:ext cx="2195736" cy="6864425"/>
          </a:xfrm>
          <a:prstGeom prst="rect">
            <a:avLst/>
          </a:prstGeom>
          <a:solidFill>
            <a:srgbClr val="00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pic>
        <p:nvPicPr>
          <p:cNvPr id="2" name="Рисунок 4" descr="delta GSM TIP Vntet at 30E on March 17-23, 2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235" y="2082238"/>
            <a:ext cx="5602096" cy="1178277"/>
          </a:xfrm>
          <a:prstGeom prst="rect">
            <a:avLst/>
          </a:prstGeom>
          <a:noFill/>
        </p:spPr>
      </p:pic>
      <p:pic>
        <p:nvPicPr>
          <p:cNvPr id="3" name="Рисунок 19" descr="delta GSM TIP Ezon at 30E on March 17-23, 2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340" y="1028734"/>
            <a:ext cx="5533590" cy="1178277"/>
          </a:xfrm>
          <a:prstGeom prst="rect">
            <a:avLst/>
          </a:prstGeom>
          <a:noFill/>
        </p:spPr>
      </p:pic>
      <p:pic>
        <p:nvPicPr>
          <p:cNvPr id="4" name="Рисунок 6" descr="delta GSM TIP Tn 300 km at 30E on March 17-23, 20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5342" y="3156528"/>
            <a:ext cx="5588612" cy="1178277"/>
          </a:xfrm>
          <a:prstGeom prst="rect">
            <a:avLst/>
          </a:prstGeom>
          <a:noFill/>
        </p:spPr>
      </p:pic>
      <p:pic>
        <p:nvPicPr>
          <p:cNvPr id="5" name="Рисунок 15" descr="delta GSM TIP n(O) 300 km at 30E on March 17-23, 2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253219"/>
            <a:ext cx="5578034" cy="1178277"/>
          </a:xfrm>
          <a:prstGeom prst="rect">
            <a:avLst/>
          </a:prstGeom>
          <a:noFill/>
        </p:spPr>
      </p:pic>
      <p:pic>
        <p:nvPicPr>
          <p:cNvPr id="6" name="Рисунок 18" descr="delta GSM TIP n(N2) 300 km at 30E on March 17-23, 20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8257" y="5327510"/>
            <a:ext cx="5522687" cy="117827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27698" y="3519964"/>
            <a:ext cx="10910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dirty="0" err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Tn</a:t>
            </a: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2814" y="1428736"/>
            <a:ext cx="1237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>
                <a:solidFill>
                  <a:srgbClr val="003F5A"/>
                </a:solidFill>
              </a:rPr>
              <a:t>Δ</a:t>
            </a:r>
            <a:r>
              <a:rPr lang="en-US" dirty="0" err="1">
                <a:solidFill>
                  <a:srgbClr val="003F5A"/>
                </a:solidFill>
              </a:rPr>
              <a:t>Ezon</a:t>
            </a:r>
            <a:endParaRPr lang="en-US" dirty="0">
              <a:solidFill>
                <a:srgbClr val="003F5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5985" y="2571744"/>
            <a:ext cx="1202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dirty="0" err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</a:t>
            </a: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endParaRPr lang="en-US" sz="1600" b="1" dirty="0">
              <a:solidFill>
                <a:srgbClr val="4A7F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83667" y="4781942"/>
            <a:ext cx="979068" cy="33855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l-GR" dirty="0"/>
              <a:t>Δ</a:t>
            </a:r>
            <a:r>
              <a:rPr lang="en-US" dirty="0"/>
              <a:t>n(O)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11257" y="5954700"/>
            <a:ext cx="9790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600" b="1" dirty="0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n(N2)</a:t>
            </a:r>
          </a:p>
        </p:txBody>
      </p:sp>
      <p:pic>
        <p:nvPicPr>
          <p:cNvPr id="13" name="Picture 2" descr="G:\Conference 2015\БШФФ\Статьи\Буря\Final\Figure 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18069" b="9103"/>
          <a:stretch>
            <a:fillRect/>
          </a:stretch>
        </p:blipFill>
        <p:spPr bwMode="auto">
          <a:xfrm>
            <a:off x="3493432" y="164637"/>
            <a:ext cx="5615072" cy="9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G:\Conference 2015\БШФФ\Статьи\Буря\Final\Figure 1.jpg"/>
          <p:cNvPicPr>
            <a:picLocks noChangeAspect="1" noChangeArrowheads="1"/>
          </p:cNvPicPr>
          <p:nvPr/>
        </p:nvPicPr>
        <p:blipFill>
          <a:blip r:embed="rId8" cstate="print"/>
          <a:srcRect l="-1208" r="90765" b="-24982"/>
          <a:stretch>
            <a:fillRect/>
          </a:stretch>
        </p:blipFill>
        <p:spPr bwMode="auto">
          <a:xfrm>
            <a:off x="2890524" y="99975"/>
            <a:ext cx="695200" cy="14401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393177" y="408627"/>
            <a:ext cx="53476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4A7F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Dst</a:t>
            </a:r>
            <a:endParaRPr lang="en-US" sz="1600" b="1" dirty="0">
              <a:solidFill>
                <a:srgbClr val="4A7F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497945" y="6379759"/>
            <a:ext cx="5108380" cy="3231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 17.03     18.03     19.03     20.03     21.03    22.03     23.03            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-478444" y="2844288"/>
            <a:ext cx="31526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Механизмы ионосферных возмущений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270119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-911"/>
          <a:stretch>
            <a:fillRect/>
          </a:stretch>
        </p:blipFill>
        <p:spPr bwMode="auto">
          <a:xfrm>
            <a:off x="81807" y="0"/>
            <a:ext cx="9041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3038" y="601663"/>
          <a:ext cx="6508750" cy="6208712"/>
        </p:xfrm>
        <a:graphic>
          <a:graphicData uri="http://schemas.openxmlformats.org/presentationml/2006/ole">
            <p:oleObj spid="_x0000_s269314" r:id="rId3" imgW="7620000" imgH="7262648" progId="">
              <p:embed/>
            </p:oleObj>
          </a:graphicData>
        </a:graphic>
      </p:graphicFrame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36513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Статистика буревых возмущений в </a:t>
            </a:r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NmF2</a:t>
            </a:r>
            <a:r>
              <a:rPr lang="ru-RU" sz="3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50825" y="3749675"/>
          <a:ext cx="8713788" cy="3063875"/>
        </p:xfrm>
        <a:graphic>
          <a:graphicData uri="http://schemas.openxmlformats.org/presentationml/2006/ole">
            <p:oleObj spid="_x0000_s269315" name="Plot" r:id="rId4" imgW="9984828" imgH="351045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 t="65041" r="51400" b="4115"/>
          <a:stretch>
            <a:fillRect/>
          </a:stretch>
        </p:blipFill>
        <p:spPr bwMode="auto">
          <a:xfrm>
            <a:off x="-36576" y="2103120"/>
            <a:ext cx="4443984" cy="14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CPP_Darn_16-17"/>
          <p:cNvPicPr>
            <a:picLocks noChangeAspect="1" noChangeArrowheads="1"/>
          </p:cNvPicPr>
          <p:nvPr/>
        </p:nvPicPr>
        <p:blipFill>
          <a:blip r:embed="rId3" cstate="print"/>
          <a:srcRect l="7481" t="19943" r="11771" b="49370"/>
          <a:stretch>
            <a:fillRect/>
          </a:stretch>
        </p:blipFill>
        <p:spPr bwMode="auto">
          <a:xfrm>
            <a:off x="2542039" y="571500"/>
            <a:ext cx="1857749" cy="154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482352" y="981977"/>
            <a:ext cx="3518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SuperDARN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data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6513" y="85725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en-US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AMBER</a:t>
            </a:r>
            <a:r>
              <a:rPr lang="ru-RU" sz="3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бури 17 марта 2015 г.</a:t>
            </a:r>
            <a:endParaRPr lang="en-US" sz="31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937431" y="6412421"/>
            <a:ext cx="1691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ГСМ ТИП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596128" y="6384989"/>
            <a:ext cx="3300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GAMERA+ </a:t>
            </a: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ГСМ ТИП</a:t>
            </a:r>
          </a:p>
          <a:p>
            <a:pPr>
              <a:defRPr/>
            </a:pP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855464" y="3802761"/>
            <a:ext cx="4183560" cy="26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95832" y="3802761"/>
            <a:ext cx="4183560" cy="26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471416" y="603823"/>
            <a:ext cx="4526279" cy="312321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439912" y="1088657"/>
            <a:ext cx="1482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GPS TEC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749808" y="1691069"/>
            <a:ext cx="3300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GAMERA</a:t>
            </a:r>
            <a:endParaRPr lang="ru-RU" sz="24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  <a:p>
            <a:pPr>
              <a:defRPr/>
            </a:pP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x\Desktop\NmF2 18LT.PNG"/>
          <p:cNvPicPr>
            <a:picLocks noChangeAspect="1" noChangeArrowheads="1"/>
          </p:cNvPicPr>
          <p:nvPr/>
        </p:nvPicPr>
        <p:blipFill>
          <a:blip r:embed="rId2" cstate="print"/>
          <a:srcRect l="50517" t="4733" r="43483" b="57577"/>
          <a:stretch>
            <a:fillRect/>
          </a:stretch>
        </p:blipFill>
        <p:spPr bwMode="auto">
          <a:xfrm>
            <a:off x="146304" y="475488"/>
            <a:ext cx="850392" cy="2835006"/>
          </a:xfrm>
          <a:prstGeom prst="rect">
            <a:avLst/>
          </a:prstGeom>
          <a:noFill/>
        </p:spPr>
      </p:pic>
      <p:pic>
        <p:nvPicPr>
          <p:cNvPr id="3" name="Рисунок 2" descr="H:\Storm_2015\Выход\WJ\nmF2 17-21\90\1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312" y="3114295"/>
            <a:ext cx="7232452" cy="380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Max\Desktop\NmF2 18LT.PNG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291" t="4733" r="12709" b="57577"/>
          <a:stretch>
            <a:fillRect/>
          </a:stretch>
        </p:blipFill>
        <p:spPr bwMode="auto">
          <a:xfrm>
            <a:off x="996696" y="438912"/>
            <a:ext cx="5138928" cy="2835006"/>
          </a:xfrm>
          <a:prstGeom prst="rect">
            <a:avLst/>
          </a:prstGeom>
          <a:noFill/>
        </p:spPr>
      </p:pic>
      <p:pic>
        <p:nvPicPr>
          <p:cNvPr id="5" name="Picture 2" descr="C:\Users\Max\Desktop\NmF2 18LT.PNG"/>
          <p:cNvPicPr>
            <a:picLocks noChangeAspect="1" noChangeArrowheads="1"/>
          </p:cNvPicPr>
          <p:nvPr/>
        </p:nvPicPr>
        <p:blipFill>
          <a:blip r:embed="rId2" cstate="print"/>
          <a:srcRect l="92474" t="4733" r="-410" b="57577"/>
          <a:stretch>
            <a:fillRect/>
          </a:stretch>
        </p:blipFill>
        <p:spPr bwMode="auto">
          <a:xfrm>
            <a:off x="6135624" y="472440"/>
            <a:ext cx="1124712" cy="283500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17192"/>
            <a:ext cx="9144000" cy="69604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Атмосферно-ионосферная связь усиливает отрицательную фазу бури  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296575" y="1657541"/>
            <a:ext cx="1691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ГСМ ТИП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462266" y="4720781"/>
            <a:ext cx="15843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EAGLE</a:t>
            </a:r>
            <a:endParaRPr lang="ru-RU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18057" t="50195" r="26500" b="30258"/>
          <a:stretch>
            <a:fillRect/>
          </a:stretch>
        </p:blipFill>
        <p:spPr bwMode="auto">
          <a:xfrm>
            <a:off x="804672" y="3017520"/>
            <a:ext cx="5502831" cy="92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t="50195" r="91401" b="32516"/>
          <a:stretch>
            <a:fillRect/>
          </a:stretch>
        </p:blipFill>
        <p:spPr bwMode="auto">
          <a:xfrm>
            <a:off x="24384" y="3014472"/>
            <a:ext cx="853440" cy="81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492280" y="6395038"/>
            <a:ext cx="25237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Бессараб</a:t>
            </a: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., 202</a:t>
            </a: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0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598596" y="513620"/>
            <a:ext cx="1067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TECU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06216" y="3287300"/>
            <a:ext cx="1067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TECU</a:t>
            </a:r>
            <a:endParaRPr lang="ru-RU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962034" y="1279763"/>
            <a:ext cx="7345363" cy="2728912"/>
          </a:xfrm>
          <a:prstGeom prst="rect">
            <a:avLst/>
          </a:prstGeom>
          <a:solidFill>
            <a:schemeClr val="tx1">
              <a:alpha val="62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4000" dirty="0" smtClean="0">
                <a:solidFill>
                  <a:srgbClr val="F79646">
                    <a:lumMod val="75000"/>
                  </a:srgbClr>
                </a:solidFill>
                <a:latin typeface="Bahnschrift SemiLight" panose="020B0502040204020203" pitchFamily="34" charset="0"/>
              </a:rPr>
              <a:t>Геомагнитная буря 10 – 12 мая 2024 г.</a:t>
            </a:r>
          </a:p>
          <a:p>
            <a:pPr>
              <a:lnSpc>
                <a:spcPct val="120000"/>
              </a:lnSpc>
              <a:defRPr/>
            </a:pP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  <a:latin typeface="Bahnschrift SemiLight" panose="020B0502040204020203" pitchFamily="34" charset="0"/>
              </a:rPr>
              <a:t>по данным наблюдений </a:t>
            </a:r>
          </a:p>
          <a:p>
            <a:pPr>
              <a:lnSpc>
                <a:spcPct val="120000"/>
              </a:lnSpc>
              <a:defRPr/>
            </a:pPr>
            <a:r>
              <a:rPr lang="ru-RU" sz="4000" dirty="0" smtClean="0">
                <a:solidFill>
                  <a:schemeClr val="bg1">
                    <a:lumMod val="75000"/>
                  </a:schemeClr>
                </a:solidFill>
                <a:latin typeface="Bahnschrift SemiLight" panose="020B0502040204020203" pitchFamily="34" charset="0"/>
              </a:rPr>
              <a:t>Обсерватории и результатам моделирования КФ ИЗМИРАН </a:t>
            </a:r>
            <a:endParaRPr lang="ru-RU" sz="4000" dirty="0">
              <a:solidFill>
                <a:schemeClr val="bg1">
                  <a:lumMod val="75000"/>
                </a:schemeClr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4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B42AD9-B2FC-4B6E-8EC4-3B9939A9B576}" type="slidenum">
              <a:rPr lang="ru-RU" sz="2800">
                <a:latin typeface="Bahnschrift SemiLight" panose="020B0502040204020203" pitchFamily="34" charset="0"/>
              </a:rPr>
              <a:pPr>
                <a:defRPr/>
              </a:pPr>
              <a:t>26</a:t>
            </a:fld>
            <a:endParaRPr lang="ru-RU" sz="2800" dirty="0">
              <a:latin typeface="Bahnschrift Semi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90" y="1428751"/>
            <a:ext cx="6646862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Прямоугольник 6"/>
          <p:cNvSpPr>
            <a:spLocks noChangeArrowheads="1"/>
          </p:cNvSpPr>
          <p:nvPr/>
        </p:nvSpPr>
        <p:spPr bwMode="auto">
          <a:xfrm>
            <a:off x="2138364" y="6208746"/>
            <a:ext cx="6101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878787"/>
                </a:solidFill>
                <a:latin typeface="Bahnschrift SemiCondensed" pitchFamily="34" charset="0"/>
              </a:rPr>
              <a:t>(</a:t>
            </a:r>
            <a:r>
              <a:rPr lang="ru-RU" sz="3200">
                <a:solidFill>
                  <a:srgbClr val="878787"/>
                </a:solidFill>
                <a:latin typeface="Bahnschrift SemiCondensed" pitchFamily="34" charset="0"/>
              </a:rPr>
              <a:t>источник: </a:t>
            </a:r>
            <a:r>
              <a:rPr lang="en-US" sz="3200">
                <a:solidFill>
                  <a:srgbClr val="878787"/>
                </a:solidFill>
                <a:latin typeface="Bahnschrift SemiCondensed" pitchFamily="34" charset="0"/>
              </a:rPr>
              <a:t>spaceweather.izmiran.ru</a:t>
            </a:r>
            <a:r>
              <a:rPr lang="ru-RU" sz="3200">
                <a:solidFill>
                  <a:srgbClr val="878787"/>
                </a:solidFill>
                <a:latin typeface="Bahnschrift SemiCondensed" pitchFamily="34" charset="0"/>
              </a:rPr>
              <a:t>)</a:t>
            </a:r>
            <a:endParaRPr lang="ru-RU" sz="3200">
              <a:solidFill>
                <a:srgbClr val="000000"/>
              </a:solidFill>
              <a:latin typeface="Bahnschrift SemiCondensed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71625" y="142899"/>
            <a:ext cx="7594600" cy="1123951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ru-RU" sz="3600" dirty="0" smtClean="0">
                <a:solidFill>
                  <a:srgbClr val="F79646">
                    <a:lumMod val="75000"/>
                  </a:srgbClr>
                </a:solidFill>
                <a:latin typeface="Bahnschrift SemiLight" panose="020B0502040204020203" pitchFamily="34" charset="0"/>
              </a:rPr>
              <a:t>Геомагнитная буря 10 – 12 мая 2024 г.</a:t>
            </a:r>
          </a:p>
        </p:txBody>
      </p:sp>
      <p:pic>
        <p:nvPicPr>
          <p:cNvPr id="24581" name="Picture 3" descr="C:\Users\user\Desktop\518f36b91e294e87ea6f4e1021527592R0qjCfr9Qh6GmBT5-0.png"/>
          <p:cNvPicPr>
            <a:picLocks noChangeAspect="1" noChangeArrowheads="1"/>
          </p:cNvPicPr>
          <p:nvPr/>
        </p:nvPicPr>
        <p:blipFill>
          <a:blip r:embed="rId3"/>
          <a:srcRect r="85138"/>
          <a:stretch>
            <a:fillRect/>
          </a:stretch>
        </p:blipFill>
        <p:spPr bwMode="auto">
          <a:xfrm>
            <a:off x="1" y="68265"/>
            <a:ext cx="1785938" cy="184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3" descr="D:\MyPassport\Conferences\Conference 2025\ИКИ_ФИЗИКА_Плазмы\Рисунки\3Magnitka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89" y="3367089"/>
            <a:ext cx="5357812" cy="279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513"/>
            <a:ext cx="91440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Геомагнитная буря 10 – 12 мая 2024 г.</a:t>
            </a:r>
            <a:br>
              <a:rPr lang="ru-RU" sz="3600" dirty="0" smtClean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</a:br>
            <a:r>
              <a:rPr lang="ru-RU" sz="3600" dirty="0">
                <a:solidFill>
                  <a:srgbClr val="F79646">
                    <a:lumMod val="75000"/>
                  </a:srgbClr>
                </a:solidFill>
                <a:latin typeface="Bahnschrift SemiCondensed" panose="020B0502040204020203" pitchFamily="34" charset="0"/>
              </a:rPr>
              <a:t>данные </a:t>
            </a:r>
            <a:r>
              <a:rPr lang="ru-RU" sz="3600" dirty="0" smtClean="0">
                <a:solidFill>
                  <a:srgbClr val="F79646">
                    <a:lumMod val="75000"/>
                  </a:srgbClr>
                </a:solidFill>
                <a:latin typeface="Bahnschrift SemiCondensed" panose="020B0502040204020203" pitchFamily="34" charset="0"/>
              </a:rPr>
              <a:t>ионозонда «Парус-А»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Bahnschrift SemiLight" panose="020B0502040204020203" pitchFamily="34" charset="0"/>
            </a:endParaRPr>
          </a:p>
        </p:txBody>
      </p:sp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062E7-8833-472B-AE46-BF4498EE600F}" type="slidenum">
              <a:rPr lang="ru-RU" sz="2800">
                <a:latin typeface="Bahnschrift SemiLight" panose="020B0502040204020203" pitchFamily="34" charset="0"/>
              </a:rPr>
              <a:pPr>
                <a:defRPr/>
              </a:pPr>
              <a:t>28</a:t>
            </a:fld>
            <a:endParaRPr lang="ru-RU" sz="2800" dirty="0">
              <a:latin typeface="Bahnschrift SemiLight" panose="020B0502040204020203" pitchFamily="34" charset="0"/>
            </a:endParaRPr>
          </a:p>
        </p:txBody>
      </p:sp>
      <p:pic>
        <p:nvPicPr>
          <p:cNvPr id="1029" name="Picture 5" descr="C:\Users\maksi\Downloads\Гифка с Gifius.ru (11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37" y="1447801"/>
            <a:ext cx="8908441" cy="4754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1A7BA-AA43-4217-8DEB-E16CBC3ED630}" type="slidenum">
              <a:rPr lang="ru-RU" sz="2800">
                <a:latin typeface="Bahnschrift SemiLight" panose="020B0502040204020203" pitchFamily="34" charset="0"/>
              </a:rPr>
              <a:pPr>
                <a:defRPr/>
              </a:pPr>
              <a:t>29</a:t>
            </a:fld>
            <a:endParaRPr lang="ru-RU" sz="2800" dirty="0">
              <a:latin typeface="Bahnschrift SemiLight" panose="020B0502040204020203" pitchFamily="34" charset="0"/>
            </a:endParaRPr>
          </a:p>
        </p:txBody>
      </p:sp>
      <p:pic>
        <p:nvPicPr>
          <p:cNvPr id="26627" name="Picture 2" descr="C:\Users\wdizm\YandexDisk-ianosikov\Буря 10 - 11 мая 2024 г\Солнечные вспышки\20240510 (анимация)\всевместе_1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1365252"/>
            <a:ext cx="8001000" cy="4897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8650" y="61913"/>
            <a:ext cx="78867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dirty="0" smtClean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Геомагнитная буря 10 </a:t>
            </a:r>
            <a:r>
              <a:rPr lang="ru-RU" sz="3600" dirty="0" smtClean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мая </a:t>
            </a:r>
            <a:r>
              <a:rPr lang="ru-RU" sz="3600" dirty="0" smtClean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  <a:t>2024 г.</a:t>
            </a:r>
            <a:br>
              <a:rPr lang="ru-RU" sz="3600" dirty="0" smtClean="0">
                <a:solidFill>
                  <a:schemeClr val="bg1">
                    <a:lumMod val="85000"/>
                  </a:schemeClr>
                </a:solidFill>
                <a:latin typeface="Bahnschrift SemiLight" panose="020B0502040204020203" pitchFamily="34" charset="0"/>
              </a:rPr>
            </a:br>
            <a:r>
              <a:rPr lang="ru-RU" sz="3600" dirty="0" smtClean="0">
                <a:solidFill>
                  <a:srgbClr val="F79646">
                    <a:lumMod val="75000"/>
                  </a:srgbClr>
                </a:solidFill>
                <a:latin typeface="Bahnschrift SemiCondensed" panose="020B0502040204020203" pitchFamily="34" charset="0"/>
              </a:rPr>
              <a:t>данные камеры всего неба</a:t>
            </a:r>
            <a:endParaRPr lang="ru-RU" sz="3600" dirty="0">
              <a:solidFill>
                <a:schemeClr val="bg1">
                  <a:lumMod val="85000"/>
                </a:schemeClr>
              </a:solidFill>
              <a:latin typeface="Bahnschrift Semi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0C47BBD-85E0-4050-9942-0C1FB6BE5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3191" r="38765"/>
          <a:stretch/>
        </p:blipFill>
        <p:spPr>
          <a:xfrm rot="2808506" flipH="1" flipV="1">
            <a:off x="2691618" y="594532"/>
            <a:ext cx="8699800" cy="4461193"/>
          </a:xfrm>
          <a:prstGeom prst="rect">
            <a:avLst/>
          </a:prstGeom>
        </p:spPr>
      </p:pic>
      <p:sp>
        <p:nvSpPr>
          <p:cNvPr id="5" name="Заголовок 1">
            <a:extLst/>
          </p:cNvPr>
          <p:cNvSpPr txBox="1">
            <a:spLocks/>
          </p:cNvSpPr>
          <p:nvPr/>
        </p:nvSpPr>
        <p:spPr>
          <a:xfrm>
            <a:off x="1619672" y="317277"/>
            <a:ext cx="7236296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0" hangingPunct="0">
              <a:defRPr/>
            </a:pPr>
            <a:r>
              <a:rPr lang="ru-RU" sz="2800" b="1" dirty="0">
                <a:solidFill>
                  <a:srgbClr val="1737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Научное оборудование </a:t>
            </a:r>
          </a:p>
          <a:p>
            <a:pPr eaLnBrk="0" hangingPunct="0">
              <a:defRPr/>
            </a:pPr>
            <a:r>
              <a:rPr lang="ru-RU" sz="2800" b="1" dirty="0">
                <a:solidFill>
                  <a:srgbClr val="17375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обсерватории КФ ИЗМИРАН</a:t>
            </a:r>
          </a:p>
        </p:txBody>
      </p:sp>
      <p:sp>
        <p:nvSpPr>
          <p:cNvPr id="7" name="Объект 2">
            <a:extLst/>
          </p:cNvPr>
          <p:cNvSpPr txBox="1">
            <a:spLocks/>
          </p:cNvSpPr>
          <p:nvPr/>
        </p:nvSpPr>
        <p:spPr>
          <a:xfrm>
            <a:off x="95840" y="1973571"/>
            <a:ext cx="9164638" cy="5023460"/>
          </a:xfrm>
          <a:prstGeom prst="rect">
            <a:avLst/>
          </a:prstGeom>
        </p:spPr>
        <p:txBody>
          <a:bodyPr/>
          <a:lstStyle/>
          <a:p>
            <a:pPr marL="674688" indent="-319088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Ионозонд «</a:t>
            </a:r>
            <a:r>
              <a:rPr lang="ru-RU" sz="2000" b="0" dirty="0" err="1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Парус-А</a:t>
            </a: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2012 г. </a:t>
            </a:r>
            <a:r>
              <a:rPr lang="ru-RU" sz="2000" b="0" i="1" dirty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(сотрудничество с ИПГ</a:t>
            </a:r>
            <a:r>
              <a:rPr lang="ru-RU" sz="2000" b="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);</a:t>
            </a:r>
            <a:br>
              <a:rPr lang="ru-RU" sz="2000" b="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 этого ионозонды АИС, БАЗИС, и др. </a:t>
            </a:r>
            <a:r>
              <a:rPr lang="ru-RU" sz="2000" b="1" dirty="0" smtClean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1964 г.</a:t>
            </a:r>
            <a:endParaRPr lang="ru-RU" sz="2000" i="1" dirty="0" smtClean="0">
              <a:solidFill>
                <a:srgbClr val="003F5A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en-US" sz="2000" b="0" dirty="0" smtClean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GNSS-</a:t>
            </a:r>
            <a:r>
              <a:rPr lang="ru-RU" sz="2000" b="0" dirty="0" smtClean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приемник </a:t>
            </a:r>
            <a:r>
              <a:rPr lang="en-US" sz="2000" b="0" dirty="0" smtClean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JAVAD</a:t>
            </a:r>
            <a:r>
              <a:rPr lang="ru-RU" sz="2000" b="0" dirty="0" smtClean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2018 г. </a:t>
            </a:r>
            <a:r>
              <a:rPr lang="ru-RU" sz="2000" b="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(сотрудничество с МГУ);</a:t>
            </a: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 smtClean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Магнитометр </a:t>
            </a: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POS-4</a:t>
            </a: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2020 г.</a:t>
            </a:r>
            <a:r>
              <a:rPr lang="en-US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marL="674688" indent="-319088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Вариационная станция «Кварц 3М»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2005 г. ; </a:t>
            </a:r>
            <a:r>
              <a:rPr lang="ru-RU" sz="2000" b="1" dirty="0" smtClean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ru-RU" sz="200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До этого магнитометры </a:t>
            </a:r>
            <a:r>
              <a:rPr lang="ru-RU" sz="2000" b="1" dirty="0" smtClean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1975 г.</a:t>
            </a:r>
            <a:endParaRPr lang="ru-RU" sz="2000" b="1" dirty="0">
              <a:solidFill>
                <a:srgbClr val="4A7F9C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Метеостанция</a:t>
            </a: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M</a:t>
            </a: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</a:t>
            </a:r>
            <a:r>
              <a:rPr lang="en-US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49</a:t>
            </a: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 </a:t>
            </a:r>
            <a:r>
              <a:rPr lang="en-US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 201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6 г.;</a:t>
            </a: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 err="1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СДВ-приемник</a:t>
            </a: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2020 г. </a:t>
            </a:r>
            <a:r>
              <a:rPr lang="ru-RU" sz="2000" b="0" i="1" dirty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(сотрудничество с ИДГ);</a:t>
            </a: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Камера всего неба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2024 г. </a:t>
            </a:r>
            <a:r>
              <a:rPr lang="ru-RU" sz="2000" b="0" i="1" dirty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(сотрудничество с «</a:t>
            </a:r>
            <a:r>
              <a:rPr lang="en-US" sz="2000" b="0" i="1" dirty="0" err="1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Starvisor</a:t>
            </a:r>
            <a:r>
              <a:rPr lang="ru-RU" sz="2000" b="0" i="1" dirty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»);</a:t>
            </a: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Микробарограф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2024 г. </a:t>
            </a:r>
            <a:r>
              <a:rPr lang="ru-RU" sz="2000" b="0" i="1" dirty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(сотрудничество с ИДГ);</a:t>
            </a: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b="0" dirty="0">
                <a:solidFill>
                  <a:srgbClr val="17375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Сейсмостанция </a:t>
            </a:r>
            <a:r>
              <a:rPr lang="ru-RU" sz="2000" b="1" dirty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2009 г. </a:t>
            </a:r>
            <a:r>
              <a:rPr lang="ru-RU" sz="2000" b="0" i="1" dirty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(сотрудничество с ФИЦ ЕГС РАН</a:t>
            </a:r>
            <a:r>
              <a:rPr lang="ru-RU" sz="2000" b="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);</a:t>
            </a:r>
          </a:p>
          <a:p>
            <a:pPr marL="674688" indent="-319088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r>
              <a:rPr lang="ru-RU" sz="2000" i="1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3F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удаленного контроля и оповещения о неисправностях </a:t>
            </a:r>
            <a:r>
              <a:rPr lang="ru-RU" sz="2000" b="1" dirty="0" smtClean="0">
                <a:solidFill>
                  <a:srgbClr val="4A7F9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 2025 г.</a:t>
            </a:r>
            <a:endParaRPr lang="ru-RU" sz="2000" b="0" dirty="0">
              <a:solidFill>
                <a:srgbClr val="003F5A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457200" algn="just" eaLnBrk="0" fontAlgn="ctr" hangingPunct="0">
              <a:spcBef>
                <a:spcPts val="600"/>
              </a:spcBef>
              <a:buClr>
                <a:srgbClr val="4A7F9C"/>
              </a:buClr>
              <a:buSzPct val="100000"/>
              <a:buFont typeface="+mj-lt"/>
              <a:buAutoNum type="arabicPeriod"/>
              <a:defRPr/>
            </a:pPr>
            <a:endParaRPr lang="ru-RU" sz="2000" b="0" dirty="0">
              <a:solidFill>
                <a:srgbClr val="1737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457200" algn="just" eaLnBrk="0" fontAlgn="ctr" hangingPunct="0">
              <a:spcBef>
                <a:spcPts val="600"/>
              </a:spcBef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000" b="0" dirty="0">
              <a:solidFill>
                <a:srgbClr val="1737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457200" algn="just" eaLnBrk="0" fontAlgn="ctr" hangingPunct="0">
              <a:spcBef>
                <a:spcPts val="600"/>
              </a:spcBef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000" b="0" dirty="0">
              <a:solidFill>
                <a:srgbClr val="1737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457200" algn="just" eaLnBrk="0" fontAlgn="ctr" hangingPunct="0">
              <a:spcBef>
                <a:spcPts val="600"/>
              </a:spcBef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000" b="0" dirty="0">
              <a:solidFill>
                <a:srgbClr val="1737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74688" indent="-457200" algn="just" eaLnBrk="0" fontAlgn="ctr" hangingPunct="0">
              <a:spcBef>
                <a:spcPts val="600"/>
              </a:spcBef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000" b="0" dirty="0">
              <a:solidFill>
                <a:srgbClr val="17375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30238" indent="-457200" eaLnBrk="0" fontAlgn="t" hangingPunct="0">
              <a:spcBef>
                <a:spcPts val="600"/>
              </a:spcBef>
              <a:spcAft>
                <a:spcPts val="600"/>
              </a:spcAft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000" b="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687388" indent="-514350" eaLnBrk="0" fontAlgn="t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514350" indent="-514350" algn="just" eaLnBrk="0" fontAlgn="ctr" hangingPunct="0">
              <a:spcBef>
                <a:spcPts val="600"/>
              </a:spcBef>
              <a:buClr>
                <a:srgbClr val="4A7F9C"/>
              </a:buClr>
              <a:buSzPct val="76000"/>
              <a:buFont typeface="+mj-lt"/>
              <a:buAutoNum type="arabicPeriod"/>
              <a:defRPr/>
            </a:pPr>
            <a:endParaRPr lang="ru-RU" sz="2400" b="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9" name="Picture 2" descr="https://pics.starvisor.net/galleries/logos/kf.png">
            <a:extLst>
              <a:ext uri="{FF2B5EF4-FFF2-40B4-BE49-F238E27FC236}">
                <a16:creationId xmlns="" xmlns:a16="http://schemas.microsoft.com/office/drawing/2014/main" id="{1B3DA0F7-E91F-4698-9DBC-EC67C1F8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640"/>
            <a:ext cx="2026921" cy="1630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ina\Downloads\1724672263130.p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176" y="0"/>
            <a:ext cx="1714512" cy="1714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0276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0" y="-214313"/>
            <a:ext cx="9144000" cy="1143001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ahnschrift SemiLight" pitchFamily="34" charset="0"/>
              </a:rPr>
              <a:t>10 </a:t>
            </a:r>
            <a:r>
              <a:rPr lang="ru-RU" dirty="0" smtClean="0">
                <a:latin typeface="Bahnschrift SemiLight" pitchFamily="34" charset="0"/>
              </a:rPr>
              <a:t>мая 2024 г. 20</a:t>
            </a:r>
            <a:r>
              <a:rPr lang="en-US" dirty="0" smtClean="0">
                <a:latin typeface="Bahnschrift SemiLight" pitchFamily="34" charset="0"/>
              </a:rPr>
              <a:t>:</a:t>
            </a:r>
            <a:r>
              <a:rPr lang="ru-RU" dirty="0" smtClean="0">
                <a:latin typeface="Bahnschrift SemiLight" pitchFamily="34" charset="0"/>
              </a:rPr>
              <a:t>00</a:t>
            </a:r>
            <a:r>
              <a:rPr lang="en-US" dirty="0" smtClean="0">
                <a:latin typeface="Bahnschrift SemiLight" pitchFamily="34" charset="0"/>
              </a:rPr>
              <a:t> UT: PJ </a:t>
            </a:r>
            <a:r>
              <a:rPr lang="ru-RU" dirty="0" smtClean="0">
                <a:latin typeface="Bahnschrift SemiLight" pitchFamily="34" charset="0"/>
              </a:rPr>
              <a:t>и </a:t>
            </a:r>
            <a:r>
              <a:rPr lang="en-US" dirty="0" smtClean="0">
                <a:latin typeface="Bahnschrift SemiLight" pitchFamily="34" charset="0"/>
              </a:rPr>
              <a:t>STEVE</a:t>
            </a:r>
            <a:endParaRPr lang="ru-RU" dirty="0" smtClean="0">
              <a:latin typeface="Bahnschrift SemiLight" pitchFamily="34" charset="0"/>
            </a:endParaRPr>
          </a:p>
        </p:txBody>
      </p:sp>
      <p:pic>
        <p:nvPicPr>
          <p:cNvPr id="29699" name="Рисунок 6" descr="G:\doc\TEX\IONOSHERA\2024 RJES\из клг\figures\figures\figN1.png"/>
          <p:cNvPicPr>
            <a:picLocks noChangeAspect="1"/>
          </p:cNvPicPr>
          <p:nvPr/>
        </p:nvPicPr>
        <p:blipFill>
          <a:blip r:embed="rId2"/>
          <a:srcRect b="66383"/>
          <a:stretch>
            <a:fillRect/>
          </a:stretch>
        </p:blipFill>
        <p:spPr bwMode="auto">
          <a:xfrm>
            <a:off x="42" y="642939"/>
            <a:ext cx="8672513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7" descr="G:\doc\TEX\IONOSHERA\2024 RJES\из клг\figures\figures\figN2.png"/>
          <p:cNvPicPr>
            <a:picLocks noChangeAspect="1"/>
          </p:cNvPicPr>
          <p:nvPr/>
        </p:nvPicPr>
        <p:blipFill>
          <a:blip r:embed="rId3"/>
          <a:srcRect r="64398"/>
          <a:stretch>
            <a:fillRect/>
          </a:stretch>
        </p:blipFill>
        <p:spPr bwMode="auto">
          <a:xfrm>
            <a:off x="5407038" y="714384"/>
            <a:ext cx="37369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8" descr="G:\doc\TEX\IONOSHERA\2024 RJES\из клг\figures\figures\figN3.png"/>
          <p:cNvPicPr>
            <a:picLocks noChangeAspect="1"/>
          </p:cNvPicPr>
          <p:nvPr/>
        </p:nvPicPr>
        <p:blipFill>
          <a:blip r:embed="rId4"/>
          <a:srcRect r="52296" b="49989"/>
          <a:stretch>
            <a:fillRect/>
          </a:stretch>
        </p:blipFill>
        <p:spPr bwMode="auto">
          <a:xfrm>
            <a:off x="1" y="3857658"/>
            <a:ext cx="1500188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9" descr="G:\doc\TEX\IONOSHERA\2024 RJES\из клг\figures\figures\figN3.png"/>
          <p:cNvPicPr>
            <a:picLocks noChangeAspect="1"/>
          </p:cNvPicPr>
          <p:nvPr/>
        </p:nvPicPr>
        <p:blipFill>
          <a:blip r:embed="rId4"/>
          <a:srcRect t="50011" r="52296" b="2757"/>
          <a:stretch>
            <a:fillRect/>
          </a:stretch>
        </p:blipFill>
        <p:spPr bwMode="auto">
          <a:xfrm>
            <a:off x="1071572" y="3929097"/>
            <a:ext cx="1500187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/>
          <a:srcRect t="49927"/>
          <a:stretch>
            <a:fillRect/>
          </a:stretch>
        </p:blipFill>
        <p:spPr bwMode="auto">
          <a:xfrm>
            <a:off x="2914142" y="3857653"/>
            <a:ext cx="6158455" cy="29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834D7-7DAE-4D3A-ABD9-40ABA1D07FC6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40362"/>
            <a:ext cx="9144000" cy="114300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SemiLight" pitchFamily="34" charset="0"/>
                <a:ea typeface="+mj-ea"/>
                <a:cs typeface="+mj-cs"/>
              </a:rPr>
              <a:t>Определение скорости</a:t>
            </a:r>
            <a:r>
              <a:rPr lang="en-US" sz="4400" dirty="0" smtClean="0">
                <a:latin typeface="Bahnschrift SemiLight" pitchFamily="34" charset="0"/>
                <a:ea typeface="+mj-ea"/>
                <a:cs typeface="+mj-cs"/>
              </a:rPr>
              <a:t> PJ </a:t>
            </a:r>
            <a:r>
              <a:rPr lang="ru-RU" sz="4400" dirty="0" smtClean="0">
                <a:latin typeface="Bahnschrift SemiLight" pitchFamily="34" charset="0"/>
                <a:ea typeface="+mj-ea"/>
                <a:cs typeface="+mj-cs"/>
              </a:rPr>
              <a:t>по снимкам камеры всего неба</a:t>
            </a:r>
            <a:r>
              <a:rPr lang="en-US" sz="4400" dirty="0" smtClean="0">
                <a:latin typeface="Bahnschrift SemiLight" pitchFamily="34" charset="0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hnschrift SemiLight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maksi\Downloads\geo_grid\120 км\image-202405112252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3141"/>
            <a:ext cx="4282634" cy="428263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574" y="5830434"/>
            <a:ext cx="4282634" cy="1015663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Координатная сетка на фиксированной высоте по карте звездного неба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  <p:pic>
        <p:nvPicPr>
          <p:cNvPr id="1027" name="Picture 3" descr="D:\MyPassport\Conferences\Conference 2026\ИКИ_Физика плазмы\Скорость_майского_события_на_основе_оптических_данных\tracking\Gen1\Гифка с Gifius.r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5767" y="1250050"/>
            <a:ext cx="4826658" cy="48266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04492" y="6098541"/>
            <a:ext cx="3748261" cy="40011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Скорость </a:t>
            </a:r>
            <a:r>
              <a:rPr lang="en-US" sz="2000" dirty="0" smtClean="0">
                <a:latin typeface="Bahnschrift SemiLight" panose="020B0502040204020203" pitchFamily="34" charset="0"/>
              </a:rPr>
              <a:t>STEVE~ 0,5 – 1</a:t>
            </a:r>
            <a:r>
              <a:rPr lang="ru-RU" sz="2000" dirty="0" smtClean="0">
                <a:latin typeface="Bahnschrift SemiLight" panose="020B0502040204020203" pitchFamily="34" charset="0"/>
              </a:rPr>
              <a:t> км</a:t>
            </a:r>
            <a:r>
              <a:rPr lang="en-US" sz="2000" dirty="0" smtClean="0">
                <a:latin typeface="Bahnschrift SemiLight" panose="020B0502040204020203" pitchFamily="34" charset="0"/>
              </a:rPr>
              <a:t>/c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834D7-7DAE-4D3A-ABD9-40ABA1D07FC6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-71439"/>
            <a:ext cx="9144000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latin typeface="Bahnschrift SemiLight" pitchFamily="34" charset="0"/>
                <a:ea typeface="+mj-ea"/>
                <a:cs typeface="+mj-cs"/>
              </a:rPr>
              <a:t>2</a:t>
            </a:r>
            <a:r>
              <a:rPr lang="en-US" sz="3600" dirty="0" smtClean="0">
                <a:latin typeface="Bahnschrift SemiLight" pitchFamily="34" charset="0"/>
                <a:ea typeface="+mj-ea"/>
                <a:cs typeface="+mj-cs"/>
              </a:rPr>
              <a:t>D </a:t>
            </a:r>
            <a:r>
              <a:rPr lang="ru-RU" sz="3600" dirty="0" smtClean="0">
                <a:latin typeface="Bahnschrift SemiLight" pitchFamily="34" charset="0"/>
                <a:ea typeface="+mj-ea"/>
                <a:cs typeface="+mj-cs"/>
              </a:rPr>
              <a:t>структура </a:t>
            </a:r>
            <a:r>
              <a:rPr lang="en-US" sz="3600" dirty="0" smtClean="0">
                <a:latin typeface="Bahnschrift SemiLight" pitchFamily="34" charset="0"/>
                <a:ea typeface="+mj-ea"/>
                <a:cs typeface="+mj-cs"/>
              </a:rPr>
              <a:t>E</a:t>
            </a:r>
            <a:r>
              <a:rPr lang="ru-RU" sz="3600" dirty="0" smtClean="0">
                <a:latin typeface="Bahnschrift SemiLight" pitchFamily="34" charset="0"/>
                <a:ea typeface="+mj-ea"/>
                <a:cs typeface="+mj-cs"/>
              </a:rPr>
              <a:t> в области ПД </a:t>
            </a:r>
            <a:r>
              <a:rPr lang="ru-RU" sz="3600" b="0" dirty="0" smtClean="0">
                <a:latin typeface="Bahnschrift SemiLight" pitchFamily="34" charset="0"/>
              </a:rPr>
              <a:t>10 мая 2024</a:t>
            </a:r>
            <a:endParaRPr lang="ru-RU" sz="3600" b="0" dirty="0">
              <a:latin typeface="Bahnschrift SemiLight" pitchFamily="34" charset="0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875" y="1394681"/>
            <a:ext cx="432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el="http://schemas.microsoft.com/office/2019/extlst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718858" y="1429409"/>
            <a:ext cx="432000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0" y="552344"/>
            <a:ext cx="4282634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Возмущения меридионального электрического поля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114699"/>
            <a:ext cx="4282634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Положительные значения – на юг,</a:t>
            </a:r>
          </a:p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Отрицательные – на север 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20350" y="554268"/>
            <a:ext cx="4282634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Возмущения зонального электрического поля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2094" y="5105049"/>
            <a:ext cx="4791919" cy="707886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Положительные значения – на восток,</a:t>
            </a:r>
          </a:p>
          <a:p>
            <a:pPr algn="ctr"/>
            <a:r>
              <a:rPr lang="ru-RU" sz="2000" dirty="0" smtClean="0">
                <a:latin typeface="Bahnschrift SemiLight" panose="020B0502040204020203" pitchFamily="34" charset="0"/>
              </a:rPr>
              <a:t>Отрицательные – на север </a:t>
            </a:r>
            <a:endParaRPr lang="ru-RU" sz="2000" dirty="0">
              <a:latin typeface="Bahnschrift SemiLight" panose="020B05020402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-71439"/>
            <a:ext cx="9144000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Сверхзвуковой дрейф </a:t>
            </a:r>
            <a:r>
              <a:rPr lang="ru-RU" sz="3600" b="0" dirty="0" smtClean="0">
                <a:latin typeface="Bahnschrift SemiLight" pitchFamily="34" charset="0"/>
              </a:rPr>
              <a:t>10 </a:t>
            </a:r>
            <a:r>
              <a:rPr lang="ru-RU" sz="3600" b="0" dirty="0" smtClean="0">
                <a:latin typeface="Bahnschrift SemiLight" pitchFamily="34" charset="0"/>
              </a:rPr>
              <a:t>мая 2024 г.</a:t>
            </a:r>
            <a:endParaRPr lang="ru-RU" sz="3600" b="0" dirty="0">
              <a:latin typeface="Bahnschrift SemiLight" pitchFamily="34" charset="0"/>
              <a:ea typeface="+mj-ea"/>
              <a:cs typeface="+mj-cs"/>
            </a:endParaRP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328100" y="5462203"/>
            <a:ext cx="88963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PJ</a:t>
            </a: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мая – сплошные линии</a:t>
            </a:r>
          </a:p>
          <a:p>
            <a:pPr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9 мая – пунктирная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оиния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sz="240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наблюдения ионозонд </a:t>
            </a:r>
            <a:r>
              <a:rPr lang="ru-RU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C:\Users\user\AppData\Local\Microsoft\Windows\INetCache\Content.Word\All (1)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89" y="1608881"/>
            <a:ext cx="8921672" cy="3657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единительная линия 9"/>
          <p:cNvCxnSpPr/>
          <p:nvPr/>
        </p:nvCxnSpPr>
        <p:spPr>
          <a:xfrm rot="5400000" flipH="1" flipV="1">
            <a:off x="69474" y="3598364"/>
            <a:ext cx="5616575" cy="1588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 flipH="1" flipV="1">
            <a:off x="4316273" y="3509506"/>
            <a:ext cx="5616575" cy="1587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834D7-7DAE-4D3A-ABD9-40ABA1D07FC6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1027" name="Picture 3" descr="C:\Users\maksi\Downloads\Гифка с Gifius.ru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3" y="1088027"/>
            <a:ext cx="4266667" cy="5760000"/>
          </a:xfrm>
          <a:prstGeom prst="rect">
            <a:avLst/>
          </a:prstGeom>
          <a:noFill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0" y="-71439"/>
            <a:ext cx="9144000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3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D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 структура 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Ne 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и </a:t>
            </a:r>
            <a:r>
              <a:rPr lang="en-US" sz="3600" dirty="0" smtClean="0">
                <a:latin typeface="Bahnschrift SemiLight" pitchFamily="34" charset="0"/>
                <a:ea typeface="+mj-ea"/>
                <a:cs typeface="+mj-cs"/>
              </a:rPr>
              <a:t>Te 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в области ПД в 19 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UT</a:t>
            </a:r>
            <a:endParaRPr lang="ru-RU" sz="3600" b="0" dirty="0">
              <a:latin typeface="Bahnschrift SemiLight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maksi\Downloads\Гифка с Gifius.ru (13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8358" y="1082760"/>
            <a:ext cx="4452174" cy="5760000"/>
          </a:xfrm>
          <a:prstGeom prst="rect">
            <a:avLst/>
          </a:prstGeom>
          <a:noFill/>
        </p:spPr>
      </p:pic>
      <p:pic>
        <p:nvPicPr>
          <p:cNvPr id="1030" name="Picture 6" descr="C:\Users\maksi\Downloads\Гифка с Gifius.ru (2)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4446" y="335686"/>
            <a:ext cx="1731038" cy="1731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F834D7-7DAE-4D3A-ABD9-40ABA1D07FC6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-71439"/>
            <a:ext cx="9144000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3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D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 структура </a:t>
            </a:r>
            <a:r>
              <a:rPr lang="en-US" sz="3600" b="0" dirty="0" err="1" smtClean="0">
                <a:latin typeface="Bahnschrift SemiLight" pitchFamily="34" charset="0"/>
                <a:ea typeface="+mj-ea"/>
                <a:cs typeface="+mj-cs"/>
              </a:rPr>
              <a:t>Tn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 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и </a:t>
            </a:r>
            <a:r>
              <a:rPr lang="en-US" sz="3600" dirty="0" err="1" smtClean="0">
                <a:latin typeface="Bahnschrift SemiLight" pitchFamily="34" charset="0"/>
                <a:ea typeface="+mj-ea"/>
                <a:cs typeface="+mj-cs"/>
              </a:rPr>
              <a:t>Vt</a:t>
            </a:r>
            <a:r>
              <a:rPr lang="en-US" sz="3600" dirty="0" smtClean="0">
                <a:latin typeface="Bahnschrift SemiLight" pitchFamily="34" charset="0"/>
                <a:ea typeface="+mj-ea"/>
                <a:cs typeface="+mj-cs"/>
              </a:rPr>
              <a:t> 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в области ПД в 19 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UT</a:t>
            </a:r>
            <a:endParaRPr lang="ru-RU" sz="3600" b="0" dirty="0">
              <a:latin typeface="Bahnschrift SemiLight" pitchFamily="34" charset="0"/>
              <a:ea typeface="+mj-ea"/>
              <a:cs typeface="+mj-cs"/>
            </a:endParaRPr>
          </a:p>
        </p:txBody>
      </p:sp>
      <p:pic>
        <p:nvPicPr>
          <p:cNvPr id="1026" name="Picture 2" descr="C:\Users\maksi\Downloads\Гифка с Gifius.ru (6)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3" y="1098000"/>
            <a:ext cx="4401145" cy="5760000"/>
          </a:xfrm>
          <a:prstGeom prst="rect">
            <a:avLst/>
          </a:prstGeom>
          <a:noFill/>
        </p:spPr>
      </p:pic>
      <p:pic>
        <p:nvPicPr>
          <p:cNvPr id="3074" name="Picture 2" descr="C:\Users\maksi\Downloads\Гифка с Gifius.ru (12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2800" y="1071880"/>
            <a:ext cx="4452174" cy="5760000"/>
          </a:xfrm>
          <a:prstGeom prst="rect">
            <a:avLst/>
          </a:prstGeom>
          <a:noFill/>
        </p:spPr>
      </p:pic>
      <p:pic>
        <p:nvPicPr>
          <p:cNvPr id="1030" name="Picture 6" descr="C:\Users\maksi\Downloads\Гифка с Gifius.ru (2).gif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922" y="289391"/>
            <a:ext cx="1731038" cy="1731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0" y="-71439"/>
            <a:ext cx="9144000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3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D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 структура</a:t>
            </a:r>
            <a:r>
              <a:rPr lang="en-US" sz="3600" b="0" dirty="0" smtClean="0">
                <a:latin typeface="Bahnschrift SemiLight" pitchFamily="34" charset="0"/>
                <a:ea typeface="+mj-ea"/>
                <a:cs typeface="+mj-cs"/>
              </a:rPr>
              <a:t> n(O)</a:t>
            </a:r>
            <a:r>
              <a:rPr lang="en-US" sz="3600" dirty="0" smtClean="0">
                <a:latin typeface="Bahnschrift SemiLight" pitchFamily="34" charset="0"/>
                <a:ea typeface="+mj-ea"/>
                <a:cs typeface="+mj-cs"/>
              </a:rPr>
              <a:t> 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в области ПД</a:t>
            </a:r>
            <a:endParaRPr lang="ru-RU" sz="3600" b="0" dirty="0">
              <a:latin typeface="Bahnschrift SemiLight" pitchFamily="34" charset="0"/>
              <a:ea typeface="+mj-ea"/>
              <a:cs typeface="+mj-cs"/>
            </a:endParaRPr>
          </a:p>
        </p:txBody>
      </p:sp>
      <p:pic>
        <p:nvPicPr>
          <p:cNvPr id="1037" name="Picture 13" descr="C:\Users\maksi\Downloads\Гифка с Gifius.ru (8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981" y="1072851"/>
            <a:ext cx="4266667" cy="5760000"/>
          </a:xfrm>
          <a:prstGeom prst="rect">
            <a:avLst/>
          </a:prstGeom>
          <a:noFill/>
        </p:spPr>
      </p:pic>
      <p:pic>
        <p:nvPicPr>
          <p:cNvPr id="1038" name="Picture 14" descr="C:\Users\maksi\Downloads\Гифка с Gifius.ru (9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4700" y="1073975"/>
            <a:ext cx="4266667" cy="5760000"/>
          </a:xfrm>
          <a:prstGeom prst="rect">
            <a:avLst/>
          </a:prstGeom>
          <a:noFill/>
        </p:spPr>
      </p:pic>
      <p:pic>
        <p:nvPicPr>
          <p:cNvPr id="18" name="Picture 6" descr="C:\Users\maksi\Downloads\Гифка с Gifius.ru (2).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64922" y="289391"/>
            <a:ext cx="1731038" cy="1731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4" y="1338125"/>
            <a:ext cx="6313327" cy="4734995"/>
          </a:xfrm>
          <a:prstGeom prst="rect">
            <a:avLst/>
          </a:prstGeom>
        </p:spPr>
      </p:pic>
      <p:pic>
        <p:nvPicPr>
          <p:cNvPr id="1026" name="Picture 2" descr="C:\Science\mpoints_20260206\Multipoints\vert\21 UT 0 20 4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1645"/>
          <a:stretch/>
        </p:blipFill>
        <p:spPr bwMode="auto">
          <a:xfrm>
            <a:off x="6123738" y="1124745"/>
            <a:ext cx="1976657" cy="48227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7112062" y="3536162"/>
            <a:ext cx="0" cy="212511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6492839" y="3705620"/>
            <a:ext cx="619224" cy="1955629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/>
          <p:cNvSpPr txBox="1">
            <a:spLocks/>
          </p:cNvSpPr>
          <p:nvPr/>
        </p:nvSpPr>
        <p:spPr>
          <a:xfrm>
            <a:off x="0" y="-71439"/>
            <a:ext cx="9144000" cy="9286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latin typeface="Bahnschrift SemiLight" pitchFamily="34" charset="0"/>
                <a:ea typeface="+mj-ea"/>
                <a:cs typeface="+mj-cs"/>
              </a:rPr>
              <a:t>Модельные </a:t>
            </a:r>
            <a:r>
              <a:rPr lang="ru-RU" sz="3600" dirty="0" err="1" smtClean="0">
                <a:latin typeface="Bahnschrift SemiLight" pitchFamily="34" charset="0"/>
                <a:ea typeface="+mj-ea"/>
                <a:cs typeface="+mj-cs"/>
              </a:rPr>
              <a:t>ионограммы</a:t>
            </a:r>
            <a:r>
              <a:rPr lang="en-US" sz="3600" dirty="0" smtClean="0">
                <a:latin typeface="Bahnschrift SemiLight" pitchFamily="34" charset="0"/>
                <a:ea typeface="+mj-ea"/>
                <a:cs typeface="+mj-cs"/>
              </a:rPr>
              <a:t> </a:t>
            </a:r>
            <a:r>
              <a:rPr lang="ru-RU" sz="3600" b="0" dirty="0" smtClean="0">
                <a:latin typeface="Bahnschrift SemiLight" pitchFamily="34" charset="0"/>
                <a:ea typeface="+mj-ea"/>
                <a:cs typeface="+mj-cs"/>
              </a:rPr>
              <a:t>в области ПД</a:t>
            </a:r>
            <a:endParaRPr lang="ru-RU" sz="3600" b="0" dirty="0">
              <a:latin typeface="Bahnschrift SemiLigh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805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3175" y="1286256"/>
            <a:ext cx="9144000" cy="5319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8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Заключение</a:t>
            </a: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8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Модель ГСМ ТИП позволяет интерпретировать отклик ионосферы на геомагнитные бури, в частности долготную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положительные ионосферные бури на главной фазе и эффект последействия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;</a:t>
            </a: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На основе первой Российская модели всей атмосферы 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EAGLE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показана важная роль атмосферной изменчивости в вариациях ионосферных параметров во время геомагнитной бури. </a:t>
            </a: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Проведены работы по объединению моделей ГСМ ТИП и модели магнитосферы </a:t>
            </a:r>
            <a:r>
              <a:rPr lang="en-GB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GAMERA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Результаты объединенной модели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лучше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воспроизводят положительные и отрицательные ионосферные эффекты геомагнитной бури.</a:t>
            </a: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</p:txBody>
      </p:sp>
      <p:pic>
        <p:nvPicPr>
          <p:cNvPr id="4" name="Picture 2" descr="https://pics.starvisor.net/galleries/logos/kf.png">
            <a:extLst>
              <a:ext uri="{FF2B5EF4-FFF2-40B4-BE49-F238E27FC236}">
                <a16:creationId xmlns="" xmlns:a16="http://schemas.microsoft.com/office/drawing/2014/main" id="{1B3DA0F7-E91F-4698-9DBC-EC67C1F8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20" y="249728"/>
            <a:ext cx="2175139" cy="16308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D4951-089D-4A36-A1BE-79D49AEDD465}" type="slidenum">
              <a:rPr lang="ru-RU" sz="2800">
                <a:latin typeface="Bahnschrift SemiLight" panose="020B0502040204020203" pitchFamily="34" charset="0"/>
              </a:rPr>
              <a:pPr>
                <a:defRPr/>
              </a:pPr>
              <a:t>39</a:t>
            </a:fld>
            <a:endParaRPr lang="ru-RU" sz="2800" dirty="0">
              <a:latin typeface="Bahnschrift SemiLight" panose="020B0502040204020203" pitchFamily="34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0" y="0"/>
            <a:ext cx="9144000" cy="66080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/>
        </p:spPr>
        <p:txBody>
          <a:bodyPr/>
          <a:lstStyle>
            <a:lvl1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800"/>
              </a:spcBef>
              <a:buFont typeface="Arial" pitchFamily="34" charset="0"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Заключение (по геомагнитной буре в мае 2024 года)</a:t>
            </a: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8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Во время бури Дня Победы 2024 года: </a:t>
            </a:r>
          </a:p>
          <a:p>
            <a:pPr algn="just">
              <a:spcBef>
                <a:spcPts val="800"/>
              </a:spcBef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1) найдена связь между поляризационным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джетом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, U-образным следом на калининградском ионозонде, STEVE по камере всего неба, кратковременными изменениями  ROTI  и амплитуды СДВ сигналов; </a:t>
            </a:r>
          </a:p>
          <a:p>
            <a:pPr algn="just">
              <a:spcBef>
                <a:spcPts val="800"/>
              </a:spcBef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)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по смещению STEVE  сделана оценка скорости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ПД, которая дает значения скорости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доейфа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схожую с модельными значениями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;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 </a:t>
            </a:r>
            <a:endParaRPr lang="en-US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defRPr/>
            </a:pP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)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модель ГСМ ТИП воспроизводит ПД и его проявления в виде уменьшения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Ne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, увеличения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Te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(на 1500 К).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Согласно модели в области ПД наблюдается рост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Tn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 на 150-200 км и формирование области уменьшения </a:t>
            </a:r>
            <a:r>
              <a:rPr lang="ru-RU" sz="24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n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WenQuanYi Micro Hei"/>
                <a:cs typeface="Times New Roman" pitchFamily="18" charset="0"/>
              </a:rPr>
              <a:t>(O) на высотах F области.</a:t>
            </a:r>
          </a:p>
          <a:p>
            <a:pPr algn="just">
              <a:spcBef>
                <a:spcPts val="800"/>
              </a:spcBef>
              <a:defRPr/>
            </a:pPr>
            <a:endParaRPr lang="en-US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defRPr/>
            </a:pPr>
            <a:endParaRPr lang="en-US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defRPr/>
            </a:pPr>
            <a:endParaRPr lang="en-US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defRPr/>
            </a:pP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defRPr/>
            </a:pP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  <a:p>
            <a:pPr algn="just">
              <a:spcBef>
                <a:spcPts val="800"/>
              </a:spcBef>
              <a:buFont typeface="Arial" pitchFamily="34" charset="0"/>
              <a:buChar char="•"/>
              <a:defRPr/>
            </a:pPr>
            <a:endParaRPr lang="ru-RU" sz="24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WenQuanYi Micro He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89A3DD5E-C5E0-056C-E140-62C8362778C8}"/>
              </a:ext>
            </a:extLst>
          </p:cNvPr>
          <p:cNvSpPr/>
          <p:nvPr/>
        </p:nvSpPr>
        <p:spPr>
          <a:xfrm>
            <a:off x="0" y="-6425"/>
            <a:ext cx="2555776" cy="6864425"/>
          </a:xfrm>
          <a:prstGeom prst="rect">
            <a:avLst/>
          </a:prstGeom>
          <a:solidFill>
            <a:srgbClr val="00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" y="1143008"/>
            <a:ext cx="435768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21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</a:t>
            </a:r>
            <a:endParaRPr lang="ru-RU" sz="21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4340" name="Содержимое 9"/>
          <p:cNvSpPr>
            <a:spLocks noGrp="1"/>
          </p:cNvSpPr>
          <p:nvPr>
            <p:ph sz="half" idx="2"/>
          </p:nvPr>
        </p:nvSpPr>
        <p:spPr>
          <a:xfrm>
            <a:off x="6732240" y="2564907"/>
            <a:ext cx="2304256" cy="39923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Глобальная Самосогласованная Модель Термосферы, Ионосферы и 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Протоносферы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7AA7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(ГСМ ТИП)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разработанная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ЗО ИЗМИРАН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Tx/>
              <a:buNone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Модель ГСМ ТИП </a:t>
            </a:r>
            <a:b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детально описана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r">
              <a:buFontTx/>
              <a:buNone/>
            </a:pPr>
            <a:r>
              <a:rPr lang="ru-RU" sz="1400" b="1" i="1" dirty="0" err="1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Намгаладзе</a:t>
            </a:r>
            <a:r>
              <a:rPr lang="ru-RU" sz="1400" b="1" i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др., 1988</a:t>
            </a:r>
            <a:r>
              <a:rPr lang="en-US" sz="1400" b="1" i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400" b="1" i="1" dirty="0" err="1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Кореньков</a:t>
            </a:r>
            <a:r>
              <a:rPr lang="ru-RU" sz="1400" b="1" i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400" b="1" i="1" dirty="0" err="1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en-US" sz="1400" b="1" i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1998</a:t>
            </a:r>
          </a:p>
        </p:txBody>
      </p:sp>
      <p:sp>
        <p:nvSpPr>
          <p:cNvPr id="4102" name="Rectangle 4"/>
          <p:cNvSpPr>
            <a:spLocks noChangeArrowheads="1"/>
          </p:cNvSpPr>
          <p:nvPr/>
        </p:nvSpPr>
        <p:spPr bwMode="auto">
          <a:xfrm>
            <a:off x="2555776" y="-8"/>
            <a:ext cx="4067944" cy="6858008"/>
          </a:xfrm>
          <a:prstGeom prst="rect">
            <a:avLst/>
          </a:prstGeom>
          <a:solidFill>
            <a:srgbClr val="CFE0E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Термосферные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параметры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O, NO, N(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S),N(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плотности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вектора скоростей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Ионосферные параметры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плотности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Mol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вектора скоростей ионов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80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радиусов Земли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Электрическое поле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defRPr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модели используется новый блок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расчета электрического потенциала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Клименко и </a:t>
            </a:r>
            <a:r>
              <a:rPr lang="ru-RU" sz="2000" b="1" i="1" dirty="0" err="1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</a:t>
            </a:r>
            <a:r>
              <a:rPr lang="en-US" sz="2000" b="1" dirty="0">
                <a:solidFill>
                  <a:srgbClr val="003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2006, 2007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4342" name="Picture 2" descr="C:\Users\MAX\Downloads\^0B361D8E49062A4147840D017A4BBF6C4BA8B0496481A4A4BE^pimgpsh_fullsize_dist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5420" y="164640"/>
            <a:ext cx="2286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10458" y="2844093"/>
            <a:ext cx="2248283" cy="463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Краткое описание модели </a:t>
            </a:r>
            <a:b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ГСМ ТИП</a:t>
            </a:r>
          </a:p>
        </p:txBody>
      </p:sp>
    </p:spTree>
    <p:extLst>
      <p:ext uri="{BB962C8B-B14F-4D97-AF65-F5344CB8AC3E}">
        <p14:creationId xmlns="" xmlns:p14="http://schemas.microsoft.com/office/powerpoint/2010/main" val="247224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G:\Confrence 2016\AIS\Общее фото - AIS\IMG_1988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88" y="71437"/>
            <a:ext cx="7932352" cy="528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71438"/>
            <a:ext cx="9144000" cy="8572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THANKS FOR YOUR ATTENTION!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Welcome to Kaliningrad in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(AIS and MIAC)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5384626"/>
            <a:ext cx="9144000" cy="463550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AIS – Atmosphere, Ionosphere, Safety conference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5813251"/>
            <a:ext cx="9144000" cy="1000125"/>
          </a:xfrm>
          <a:prstGeom prst="rect">
            <a:avLst/>
          </a:prstGeom>
          <a:solidFill>
            <a:srgbClr val="EED9FF"/>
          </a:solidFill>
          <a:ln w="9525" algn="ctr">
            <a:solidFill>
              <a:srgbClr val="9999FF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MIAC – Magnetosphere-Ionosphere-Atmosphere Coupling School for Young Scientists</a:t>
            </a:r>
            <a:endParaRPr lang="ru-RU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: Rounded Corners 213">
            <a:extLst>
              <a:ext uri="{FF2B5EF4-FFF2-40B4-BE49-F238E27FC236}"/>
            </a:extLst>
          </p:cNvPr>
          <p:cNvSpPr/>
          <p:nvPr/>
        </p:nvSpPr>
        <p:spPr>
          <a:xfrm>
            <a:off x="323854" y="1639912"/>
            <a:ext cx="8457883" cy="4597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0000" anchor="ctr"/>
          <a:lstStyle/>
          <a:p>
            <a:pPr algn="ctr">
              <a:tabLst>
                <a:tab pos="3673475" algn="l"/>
              </a:tabLst>
              <a:defRPr/>
            </a:pPr>
            <a:r>
              <a:rPr lang="en-GB" sz="4000" b="1" dirty="0"/>
              <a:t>EAGLE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</p:txBody>
      </p:sp>
      <p:sp>
        <p:nvSpPr>
          <p:cNvPr id="10248" name="Title 1"/>
          <p:cNvSpPr txBox="1">
            <a:spLocks/>
          </p:cNvSpPr>
          <p:nvPr/>
        </p:nvSpPr>
        <p:spPr bwMode="auto">
          <a:xfrm>
            <a:off x="-13584" y="308651"/>
            <a:ext cx="8517504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Первая Российская модель всей атмосферы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/>
            </a:extLst>
          </p:cNvPr>
          <p:cNvSpPr/>
          <p:nvPr/>
        </p:nvSpPr>
        <p:spPr>
          <a:xfrm>
            <a:off x="395030" y="2122512"/>
            <a:ext cx="4134411" cy="40259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673475" algn="l"/>
              </a:tabLst>
              <a:defRPr/>
            </a:pPr>
            <a:endParaRPr lang="en-GB" sz="2800" b="1" dirty="0"/>
          </a:p>
          <a:p>
            <a:pPr algn="ctr">
              <a:tabLst>
                <a:tab pos="3673475" algn="l"/>
              </a:tabLst>
              <a:defRPr/>
            </a:pPr>
            <a:r>
              <a:rPr lang="en-GB" sz="2800" b="1" dirty="0"/>
              <a:t>HAMMONIA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</p:txBody>
      </p:sp>
      <p:sp>
        <p:nvSpPr>
          <p:cNvPr id="9" name="Rectangle: Rounded Corners 8">
            <a:extLst>
              <a:ext uri="{FF2B5EF4-FFF2-40B4-BE49-F238E27FC236}"/>
            </a:extLst>
          </p:cNvPr>
          <p:cNvSpPr/>
          <p:nvPr/>
        </p:nvSpPr>
        <p:spPr>
          <a:xfrm>
            <a:off x="591821" y="3711607"/>
            <a:ext cx="1848091" cy="1177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Physics &amp; Dynamics</a:t>
            </a:r>
          </a:p>
          <a:p>
            <a:pPr algn="ctr">
              <a:defRPr/>
            </a:pPr>
            <a:r>
              <a:rPr lang="en-GB" sz="1050" dirty="0"/>
              <a:t>0-180(280) km, L119</a:t>
            </a:r>
          </a:p>
          <a:p>
            <a:pPr algn="ctr">
              <a:defRPr/>
            </a:pPr>
            <a:r>
              <a:rPr lang="en-GB" sz="1050" dirty="0"/>
              <a:t>1.9</a:t>
            </a:r>
            <a:r>
              <a:rPr lang="en-GB" sz="1050" dirty="0">
                <a:cs typeface="Times New Roman" panose="02020603050405020304" pitchFamily="18" charset="0"/>
              </a:rPr>
              <a:t>˚</a:t>
            </a:r>
            <a:r>
              <a:rPr lang="en-GB" sz="1050" dirty="0"/>
              <a:t>-1.9</a:t>
            </a:r>
            <a:r>
              <a:rPr lang="en-GB" sz="1050" dirty="0">
                <a:cs typeface="Times New Roman" panose="02020603050405020304" pitchFamily="18" charset="0"/>
              </a:rPr>
              <a:t>˚, T63</a:t>
            </a:r>
          </a:p>
          <a:p>
            <a:pPr algn="ctr">
              <a:defRPr/>
            </a:pPr>
            <a:r>
              <a:rPr lang="en-GB" sz="1050" dirty="0"/>
              <a:t>Column physics</a:t>
            </a:r>
          </a:p>
          <a:p>
            <a:pPr algn="ctr">
              <a:defRPr/>
            </a:pPr>
            <a:r>
              <a:rPr lang="en-GB" sz="1050" dirty="0"/>
              <a:t>Tracer transport</a:t>
            </a:r>
          </a:p>
        </p:txBody>
      </p:sp>
      <p:sp>
        <p:nvSpPr>
          <p:cNvPr id="11" name="Rectangle: Rounded Corners 10">
            <a:extLst>
              <a:ext uri="{FF2B5EF4-FFF2-40B4-BE49-F238E27FC236}"/>
            </a:extLst>
          </p:cNvPr>
          <p:cNvSpPr/>
          <p:nvPr/>
        </p:nvSpPr>
        <p:spPr>
          <a:xfrm>
            <a:off x="2731650" y="3711607"/>
            <a:ext cx="1621842" cy="116998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Chemistry</a:t>
            </a:r>
          </a:p>
          <a:p>
            <a:pPr algn="ctr">
              <a:defRPr/>
            </a:pPr>
            <a:r>
              <a:rPr lang="en-GB" sz="1050" dirty="0"/>
              <a:t>48 species</a:t>
            </a:r>
          </a:p>
          <a:p>
            <a:pPr algn="ctr">
              <a:defRPr/>
            </a:pPr>
            <a:r>
              <a:rPr lang="en-GB" sz="1050" dirty="0"/>
              <a:t>107 neutral reactions</a:t>
            </a:r>
          </a:p>
          <a:p>
            <a:pPr algn="ctr">
              <a:defRPr/>
            </a:pPr>
            <a:r>
              <a:rPr lang="de-DE" sz="1050" dirty="0"/>
              <a:t>46 </a:t>
            </a:r>
            <a:r>
              <a:rPr lang="de-DE" sz="1050" dirty="0" err="1"/>
              <a:t>photolysis</a:t>
            </a:r>
            <a:r>
              <a:rPr lang="de-DE" sz="1050" dirty="0"/>
              <a:t> </a:t>
            </a:r>
            <a:r>
              <a:rPr lang="de-DE" sz="1050" dirty="0" err="1"/>
              <a:t>reactions</a:t>
            </a:r>
            <a:endParaRPr lang="en-GB" sz="1050" dirty="0"/>
          </a:p>
          <a:p>
            <a:pPr algn="ctr">
              <a:defRPr/>
            </a:pPr>
            <a:r>
              <a:rPr lang="en-GB" sz="1050" dirty="0"/>
              <a:t>18 ion-involved reactions</a:t>
            </a:r>
          </a:p>
        </p:txBody>
      </p:sp>
      <p:sp>
        <p:nvSpPr>
          <p:cNvPr id="17" name="Rectangle: Rounded Corners 16">
            <a:extLst>
              <a:ext uri="{FF2B5EF4-FFF2-40B4-BE49-F238E27FC236}"/>
            </a:extLst>
          </p:cNvPr>
          <p:cNvSpPr/>
          <p:nvPr/>
        </p:nvSpPr>
        <p:spPr>
          <a:xfrm>
            <a:off x="591821" y="2670200"/>
            <a:ext cx="1009781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ERA-Interim </a:t>
            </a:r>
          </a:p>
          <a:p>
            <a:pPr algn="ctr">
              <a:defRPr/>
            </a:pPr>
            <a:r>
              <a:rPr lang="en-GB" sz="1400" dirty="0"/>
              <a:t>nudging</a:t>
            </a:r>
          </a:p>
        </p:txBody>
      </p:sp>
      <p:cxnSp>
        <p:nvCxnSpPr>
          <p:cNvPr id="22" name="Connector: Elbow 21">
            <a:extLst>
              <a:ext uri="{FF2B5EF4-FFF2-40B4-BE49-F238E27FC236}"/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1515865" y="3440144"/>
            <a:ext cx="1938590" cy="271463"/>
          </a:xfrm>
          <a:prstGeom prst="bentConnector2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437782" y="3432200"/>
            <a:ext cx="0" cy="27940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/>
            </a:extLst>
          </p:cNvPr>
          <p:cNvCxnSpPr>
            <a:cxnSpLocks/>
            <a:stCxn id="76" idx="2"/>
          </p:cNvCxnSpPr>
          <p:nvPr/>
        </p:nvCxnSpPr>
        <p:spPr>
          <a:xfrm rot="5400000">
            <a:off x="3606287" y="2976342"/>
            <a:ext cx="152400" cy="775197"/>
          </a:xfrm>
          <a:prstGeom prst="bentConnector2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840691" y="3279800"/>
            <a:ext cx="0" cy="43180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2014800" y="3216300"/>
            <a:ext cx="0" cy="215900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/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2439911" y="4295800"/>
            <a:ext cx="291741" cy="4762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3100791" y="3216300"/>
            <a:ext cx="0" cy="215900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/>
            </a:extLst>
          </p:cNvPr>
          <p:cNvSpPr/>
          <p:nvPr/>
        </p:nvSpPr>
        <p:spPr>
          <a:xfrm>
            <a:off x="1920729" y="5265762"/>
            <a:ext cx="564430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Land use</a:t>
            </a:r>
          </a:p>
        </p:txBody>
      </p:sp>
      <p:cxnSp>
        <p:nvCxnSpPr>
          <p:cNvPr id="39" name="Straight Arrow Connector 3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2088628" y="4881594"/>
            <a:ext cx="0" cy="460375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: Rounded Corners 54">
            <a:extLst>
              <a:ext uri="{FF2B5EF4-FFF2-40B4-BE49-F238E27FC236}"/>
            </a:extLst>
          </p:cNvPr>
          <p:cNvSpPr/>
          <p:nvPr/>
        </p:nvSpPr>
        <p:spPr>
          <a:xfrm>
            <a:off x="591819" y="5265762"/>
            <a:ext cx="1243174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Sea ice</a:t>
            </a:r>
          </a:p>
          <a:p>
            <a:pPr algn="ctr">
              <a:defRPr/>
            </a:pPr>
            <a:r>
              <a:rPr lang="en-GB" sz="1400" dirty="0"/>
              <a:t>Sea temperature</a:t>
            </a:r>
          </a:p>
        </p:txBody>
      </p:sp>
      <p:cxnSp>
        <p:nvCxnSpPr>
          <p:cNvPr id="56" name="Straight Arrow Connector 55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781152" y="4881594"/>
            <a:ext cx="0" cy="460375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/>
            </a:extLst>
          </p:cNvPr>
          <p:cNvSpPr/>
          <p:nvPr/>
        </p:nvSpPr>
        <p:spPr>
          <a:xfrm>
            <a:off x="1717106" y="2678137"/>
            <a:ext cx="1010973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Stratospheric</a:t>
            </a:r>
          </a:p>
          <a:p>
            <a:pPr algn="ctr">
              <a:defRPr/>
            </a:pPr>
            <a:r>
              <a:rPr lang="en-GB" sz="1400" dirty="0"/>
              <a:t>aerosols</a:t>
            </a:r>
          </a:p>
        </p:txBody>
      </p:sp>
      <p:sp>
        <p:nvSpPr>
          <p:cNvPr id="75" name="Rectangle: Rounded Corners 74">
            <a:extLst>
              <a:ext uri="{FF2B5EF4-FFF2-40B4-BE49-F238E27FC236}"/>
            </a:extLst>
          </p:cNvPr>
          <p:cNvSpPr/>
          <p:nvPr/>
        </p:nvSpPr>
        <p:spPr>
          <a:xfrm>
            <a:off x="2797145" y="2678137"/>
            <a:ext cx="808539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Solar </a:t>
            </a:r>
          </a:p>
          <a:p>
            <a:pPr algn="ctr">
              <a:defRPr/>
            </a:pPr>
            <a:r>
              <a:rPr lang="en-GB" sz="1400" dirty="0"/>
              <a:t>irradiance</a:t>
            </a:r>
          </a:p>
        </p:txBody>
      </p:sp>
      <p:sp>
        <p:nvSpPr>
          <p:cNvPr id="76" name="Rectangle: Rounded Corners 75">
            <a:extLst>
              <a:ext uri="{FF2B5EF4-FFF2-40B4-BE49-F238E27FC236}"/>
            </a:extLst>
          </p:cNvPr>
          <p:cNvSpPr/>
          <p:nvPr/>
        </p:nvSpPr>
        <p:spPr>
          <a:xfrm>
            <a:off x="3781918" y="2678137"/>
            <a:ext cx="576338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GHG/</a:t>
            </a:r>
          </a:p>
          <a:p>
            <a:pPr algn="ctr">
              <a:defRPr/>
            </a:pPr>
            <a:r>
              <a:rPr lang="en-GB" sz="1400" dirty="0"/>
              <a:t>ODS</a:t>
            </a:r>
          </a:p>
        </p:txBody>
      </p:sp>
      <p:sp>
        <p:nvSpPr>
          <p:cNvPr id="79" name="Rectangle: Rounded Corners 78">
            <a:extLst>
              <a:ext uri="{FF2B5EF4-FFF2-40B4-BE49-F238E27FC236}"/>
            </a:extLst>
          </p:cNvPr>
          <p:cNvSpPr/>
          <p:nvPr/>
        </p:nvSpPr>
        <p:spPr>
          <a:xfrm>
            <a:off x="3535428" y="5254650"/>
            <a:ext cx="803776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Ionization rates (UA)</a:t>
            </a:r>
          </a:p>
        </p:txBody>
      </p:sp>
      <p:cxnSp>
        <p:nvCxnSpPr>
          <p:cNvPr id="80" name="Straight Arrow Connector 79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4068896" y="4889525"/>
            <a:ext cx="0" cy="366712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: Rounded Corners 81">
            <a:extLst>
              <a:ext uri="{FF2B5EF4-FFF2-40B4-BE49-F238E27FC236}"/>
            </a:extLst>
          </p:cNvPr>
          <p:cNvSpPr/>
          <p:nvPr/>
        </p:nvSpPr>
        <p:spPr>
          <a:xfrm>
            <a:off x="4588382" y="2128517"/>
            <a:ext cx="4134411" cy="40259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673475" algn="l"/>
              </a:tabLst>
              <a:defRPr/>
            </a:pPr>
            <a:endParaRPr lang="en-GB" sz="2800" b="1" dirty="0"/>
          </a:p>
          <a:p>
            <a:pPr algn="ctr">
              <a:tabLst>
                <a:tab pos="3673475" algn="l"/>
              </a:tabLst>
              <a:defRPr/>
            </a:pPr>
            <a:r>
              <a:rPr lang="en-GB" sz="2800" b="1" dirty="0"/>
              <a:t>GSMTIP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</p:txBody>
      </p:sp>
      <p:sp>
        <p:nvSpPr>
          <p:cNvPr id="83" name="Rectangle: Rounded Corners 82">
            <a:extLst>
              <a:ext uri="{FF2B5EF4-FFF2-40B4-BE49-F238E27FC236}"/>
            </a:extLst>
          </p:cNvPr>
          <p:cNvSpPr/>
          <p:nvPr/>
        </p:nvSpPr>
        <p:spPr>
          <a:xfrm>
            <a:off x="4644011" y="3462369"/>
            <a:ext cx="1584175" cy="117157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/>
              <a:t>Thermosphere</a:t>
            </a:r>
          </a:p>
          <a:p>
            <a:pPr algn="ctr">
              <a:defRPr/>
            </a:pPr>
            <a:r>
              <a:rPr lang="en-GB" sz="1200" dirty="0"/>
              <a:t>80-520 km, L30</a:t>
            </a:r>
          </a:p>
          <a:p>
            <a:pPr algn="ctr">
              <a:defRPr/>
            </a:pPr>
            <a:r>
              <a:rPr lang="en-GB" sz="1200" dirty="0"/>
              <a:t>5</a:t>
            </a:r>
            <a:r>
              <a:rPr lang="en-GB" sz="1200" dirty="0">
                <a:cs typeface="Times New Roman" panose="02020603050405020304" pitchFamily="18" charset="0"/>
              </a:rPr>
              <a:t>˚</a:t>
            </a:r>
            <a:r>
              <a:rPr lang="en-GB" sz="1200" dirty="0"/>
              <a:t>-5</a:t>
            </a:r>
            <a:r>
              <a:rPr lang="en-GB" sz="1200" dirty="0">
                <a:cs typeface="Times New Roman" panose="02020603050405020304" pitchFamily="18" charset="0"/>
              </a:rPr>
              <a:t>˚</a:t>
            </a:r>
          </a:p>
          <a:p>
            <a:pPr algn="ctr">
              <a:defRPr/>
            </a:pPr>
            <a:r>
              <a:rPr lang="en-GB" sz="1200" dirty="0"/>
              <a:t>Neutral chemistry</a:t>
            </a:r>
          </a:p>
          <a:p>
            <a:pPr algn="ctr">
              <a:defRPr/>
            </a:pPr>
            <a:r>
              <a:rPr lang="en-GB" sz="1200" dirty="0"/>
              <a:t>Neutral dynamics</a:t>
            </a:r>
          </a:p>
        </p:txBody>
      </p:sp>
      <p:sp>
        <p:nvSpPr>
          <p:cNvPr id="84" name="Rectangle: Rounded Corners 83">
            <a:extLst>
              <a:ext uri="{FF2B5EF4-FFF2-40B4-BE49-F238E27FC236}"/>
            </a:extLst>
          </p:cNvPr>
          <p:cNvSpPr/>
          <p:nvPr/>
        </p:nvSpPr>
        <p:spPr>
          <a:xfrm>
            <a:off x="6398063" y="2678137"/>
            <a:ext cx="2126733" cy="115728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/>
              <a:t>D, E, F1 Ionosphere</a:t>
            </a:r>
          </a:p>
          <a:p>
            <a:pPr algn="ctr">
              <a:defRPr/>
            </a:pPr>
            <a:r>
              <a:rPr lang="en-GB" sz="1050" dirty="0"/>
              <a:t>80-175 km</a:t>
            </a:r>
          </a:p>
          <a:p>
            <a:pPr algn="ctr">
              <a:defRPr/>
            </a:pPr>
            <a:r>
              <a:rPr lang="en-GB" sz="1050" dirty="0"/>
              <a:t>Mostly molecular ions, electrons</a:t>
            </a:r>
          </a:p>
          <a:p>
            <a:pPr algn="ctr">
              <a:defRPr/>
            </a:pPr>
            <a:r>
              <a:rPr lang="en-GB" sz="1050" dirty="0"/>
              <a:t>Ion-involved reactions</a:t>
            </a:r>
          </a:p>
          <a:p>
            <a:pPr algn="ctr">
              <a:defRPr/>
            </a:pPr>
            <a:r>
              <a:rPr lang="en-GB" sz="1050" dirty="0"/>
              <a:t>Ion, electron/neutral interactions</a:t>
            </a:r>
          </a:p>
        </p:txBody>
      </p:sp>
      <p:cxnSp>
        <p:nvCxnSpPr>
          <p:cNvPr id="91" name="Straight Arrow Connector 9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6156336" y="3676675"/>
            <a:ext cx="241729" cy="0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/>
            </a:extLst>
          </p:cNvPr>
          <p:cNvSpPr/>
          <p:nvPr/>
        </p:nvSpPr>
        <p:spPr>
          <a:xfrm>
            <a:off x="6382512" y="3984657"/>
            <a:ext cx="644285" cy="44132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Solar EUV</a:t>
            </a:r>
          </a:p>
        </p:txBody>
      </p:sp>
      <p:cxnSp>
        <p:nvCxnSpPr>
          <p:cNvPr id="95" name="Straight Arrow Connector 94">
            <a:extLst>
              <a:ext uri="{FF2B5EF4-FFF2-40B4-BE49-F238E27FC236}"/>
            </a:extLst>
          </p:cNvPr>
          <p:cNvCxnSpPr>
            <a:cxnSpLocks/>
            <a:stCxn id="94" idx="0"/>
          </p:cNvCxnSpPr>
          <p:nvPr/>
        </p:nvCxnSpPr>
        <p:spPr>
          <a:xfrm rot="5400000" flipH="1" flipV="1">
            <a:off x="6676202" y="3863888"/>
            <a:ext cx="149223" cy="92316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: Rounded Corners 95">
            <a:extLst>
              <a:ext uri="{FF2B5EF4-FFF2-40B4-BE49-F238E27FC236}"/>
            </a:extLst>
          </p:cNvPr>
          <p:cNvSpPr/>
          <p:nvPr/>
        </p:nvSpPr>
        <p:spPr>
          <a:xfrm>
            <a:off x="4744069" y="2668612"/>
            <a:ext cx="1499192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Lower </a:t>
            </a:r>
          </a:p>
          <a:p>
            <a:pPr algn="ctr">
              <a:defRPr/>
            </a:pPr>
            <a:r>
              <a:rPr lang="en-GB" sz="1600" dirty="0"/>
              <a:t>Boundary conditions</a:t>
            </a:r>
          </a:p>
        </p:txBody>
      </p:sp>
      <p:cxnSp>
        <p:nvCxnSpPr>
          <p:cNvPr id="97" name="Straight Arrow Connector 9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615718" y="3194082"/>
            <a:ext cx="0" cy="268287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ectangle: Rounded Corners 121">
            <a:extLst>
              <a:ext uri="{FF2B5EF4-FFF2-40B4-BE49-F238E27FC236}"/>
            </a:extLst>
          </p:cNvPr>
          <p:cNvSpPr/>
          <p:nvPr/>
        </p:nvSpPr>
        <p:spPr>
          <a:xfrm>
            <a:off x="5863401" y="4967312"/>
            <a:ext cx="2661394" cy="92868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b="1" dirty="0"/>
              <a:t>F2 Ionosphere, </a:t>
            </a:r>
            <a:r>
              <a:rPr lang="en-GB" sz="1600" b="1" dirty="0" err="1"/>
              <a:t>Protonosphere</a:t>
            </a:r>
            <a:endParaRPr lang="en-GB" sz="1600" b="1" dirty="0"/>
          </a:p>
          <a:p>
            <a:pPr algn="ctr">
              <a:defRPr/>
            </a:pPr>
            <a:r>
              <a:rPr lang="en-GB" sz="1200" dirty="0"/>
              <a:t>175-100000 km</a:t>
            </a:r>
          </a:p>
          <a:p>
            <a:pPr algn="ctr">
              <a:defRPr/>
            </a:pPr>
            <a:r>
              <a:rPr lang="en-GB" sz="1200" dirty="0"/>
              <a:t>Mostly atomic ions, electrons</a:t>
            </a:r>
          </a:p>
          <a:p>
            <a:pPr algn="ctr">
              <a:defRPr/>
            </a:pPr>
            <a:r>
              <a:rPr lang="en-GB" sz="1200" dirty="0" err="1"/>
              <a:t>Quasihydrodynamics</a:t>
            </a:r>
            <a:endParaRPr lang="en-GB" sz="1200" dirty="0"/>
          </a:p>
        </p:txBody>
      </p:sp>
      <p:sp>
        <p:nvSpPr>
          <p:cNvPr id="137" name="Rectangle: Rounded Corners 136">
            <a:extLst>
              <a:ext uri="{FF2B5EF4-FFF2-40B4-BE49-F238E27FC236}"/>
            </a:extLst>
          </p:cNvPr>
          <p:cNvSpPr/>
          <p:nvPr/>
        </p:nvSpPr>
        <p:spPr>
          <a:xfrm>
            <a:off x="7840096" y="4132287"/>
            <a:ext cx="764352" cy="541338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b="1" dirty="0"/>
              <a:t>Electric </a:t>
            </a:r>
          </a:p>
          <a:p>
            <a:pPr algn="ctr">
              <a:defRPr/>
            </a:pPr>
            <a:r>
              <a:rPr lang="en-GB" sz="1200" b="1" dirty="0"/>
              <a:t>field</a:t>
            </a:r>
            <a:endParaRPr lang="en-GB" sz="1200" dirty="0"/>
          </a:p>
        </p:txBody>
      </p:sp>
      <p:cxnSp>
        <p:nvCxnSpPr>
          <p:cNvPr id="142" name="Straight Arrow Connector 14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6507613" y="3835431"/>
            <a:ext cx="0" cy="1131887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5994387" y="4633937"/>
            <a:ext cx="0" cy="344488"/>
          </a:xfrm>
          <a:prstGeom prst="straightConnector1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/>
            </a:extLst>
          </p:cNvPr>
          <p:cNvCxnSpPr>
            <a:cxnSpLocks/>
            <a:stCxn id="137" idx="2"/>
          </p:cNvCxnSpPr>
          <p:nvPr/>
        </p:nvCxnSpPr>
        <p:spPr>
          <a:xfrm flipH="1">
            <a:off x="8181850" y="4673631"/>
            <a:ext cx="40422" cy="29368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/>
            </a:extLst>
          </p:cNvPr>
          <p:cNvCxnSpPr>
            <a:cxnSpLocks/>
            <a:stCxn id="137" idx="0"/>
          </p:cNvCxnSpPr>
          <p:nvPr/>
        </p:nvCxnSpPr>
        <p:spPr>
          <a:xfrm flipH="1" flipV="1">
            <a:off x="8181850" y="3835425"/>
            <a:ext cx="40422" cy="29686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3100791" y="4886350"/>
            <a:ext cx="0" cy="36830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: Rounded Corners 159">
            <a:extLst>
              <a:ext uri="{FF2B5EF4-FFF2-40B4-BE49-F238E27FC236}"/>
            </a:extLst>
          </p:cNvPr>
          <p:cNvSpPr/>
          <p:nvPr/>
        </p:nvSpPr>
        <p:spPr>
          <a:xfrm>
            <a:off x="2653058" y="5254650"/>
            <a:ext cx="849027" cy="6096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400" dirty="0"/>
              <a:t>Ionization rates (MA)</a:t>
            </a:r>
          </a:p>
        </p:txBody>
      </p:sp>
      <p:cxnSp>
        <p:nvCxnSpPr>
          <p:cNvPr id="197" name="Straight Arrow Connector 196">
            <a:extLst>
              <a:ext uri="{FF2B5EF4-FFF2-40B4-BE49-F238E27FC236}"/>
            </a:extLst>
          </p:cNvPr>
          <p:cNvCxnSpPr>
            <a:cxnSpLocks/>
            <a:stCxn id="94" idx="2"/>
          </p:cNvCxnSpPr>
          <p:nvPr/>
        </p:nvCxnSpPr>
        <p:spPr>
          <a:xfrm rot="16200000" flipH="1">
            <a:off x="6480145" y="4650492"/>
            <a:ext cx="541336" cy="92316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Arrow Connector 200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156335" y="4256112"/>
            <a:ext cx="327465" cy="0"/>
          </a:xfrm>
          <a:prstGeom prst="straightConnector1">
            <a:avLst/>
          </a:prstGeom>
          <a:ln w="4445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H="1">
            <a:off x="6535004" y="4256112"/>
            <a:ext cx="77401" cy="0"/>
          </a:xfrm>
          <a:prstGeom prst="line">
            <a:avLst/>
          </a:prstGeom>
          <a:ln w="444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ectangle: Rounded Corners 214">
            <a:extLst>
              <a:ext uri="{FF2B5EF4-FFF2-40B4-BE49-F238E27FC236}"/>
            </a:extLst>
          </p:cNvPr>
          <p:cNvSpPr/>
          <p:nvPr/>
        </p:nvSpPr>
        <p:spPr>
          <a:xfrm>
            <a:off x="3479798" y="5004945"/>
            <a:ext cx="970101" cy="1059881"/>
          </a:xfrm>
          <a:prstGeom prst="roundRect">
            <a:avLst/>
          </a:prstGeom>
          <a:solidFill>
            <a:schemeClr val="tx2">
              <a:lumMod val="40000"/>
              <a:lumOff val="60000"/>
              <a:alpha val="86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673475" algn="l"/>
              </a:tabLst>
              <a:defRPr/>
            </a:pPr>
            <a:endParaRPr lang="en-GB" sz="2800" b="1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</p:txBody>
      </p:sp>
      <p:sp>
        <p:nvSpPr>
          <p:cNvPr id="216" name="Rectangle: Rounded Corners 215">
            <a:extLst>
              <a:ext uri="{FF2B5EF4-FFF2-40B4-BE49-F238E27FC236}"/>
            </a:extLst>
          </p:cNvPr>
          <p:cNvSpPr/>
          <p:nvPr/>
        </p:nvSpPr>
        <p:spPr>
          <a:xfrm>
            <a:off x="4625636" y="2572291"/>
            <a:ext cx="1678725" cy="900247"/>
          </a:xfrm>
          <a:prstGeom prst="roundRect">
            <a:avLst/>
          </a:prstGeom>
          <a:solidFill>
            <a:schemeClr val="tx2">
              <a:lumMod val="40000"/>
              <a:lumOff val="60000"/>
              <a:alpha val="86000"/>
            </a:schemeClr>
          </a:solidFill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673475" algn="l"/>
              </a:tabLst>
              <a:defRPr/>
            </a:pPr>
            <a:endParaRPr lang="en-GB" sz="2800" b="1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</p:txBody>
      </p:sp>
      <p:grpSp>
        <p:nvGrpSpPr>
          <p:cNvPr id="2" name="Group 264"/>
          <p:cNvGrpSpPr>
            <a:grpSpLocks/>
          </p:cNvGrpSpPr>
          <p:nvPr/>
        </p:nvGrpSpPr>
        <p:grpSpPr bwMode="auto">
          <a:xfrm>
            <a:off x="2283918" y="4633937"/>
            <a:ext cx="2900740" cy="528638"/>
            <a:chOff x="3045922" y="3870590"/>
            <a:chExt cx="3866849" cy="527579"/>
          </a:xfrm>
        </p:grpSpPr>
        <p:cxnSp>
          <p:nvCxnSpPr>
            <p:cNvPr id="217" name="Straight Arrow Connector 216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6892136" y="3870590"/>
              <a:ext cx="0" cy="527579"/>
            </a:xfrm>
            <a:prstGeom prst="straightConnector1">
              <a:avLst/>
            </a:prstGeom>
            <a:ln w="444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Arrow Connector 220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3066558" y="4116160"/>
              <a:ext cx="0" cy="258244"/>
            </a:xfrm>
            <a:prstGeom prst="straightConnector1">
              <a:avLst/>
            </a:prstGeom>
            <a:ln w="444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3045922" y="4374404"/>
              <a:ext cx="1054018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H="1">
              <a:off x="4176134" y="4374404"/>
              <a:ext cx="2736637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63"/>
          <p:cNvGrpSpPr>
            <a:grpSpLocks/>
          </p:cNvGrpSpPr>
          <p:nvPr/>
        </p:nvGrpSpPr>
        <p:grpSpPr bwMode="auto">
          <a:xfrm>
            <a:off x="4353495" y="2960712"/>
            <a:ext cx="2038615" cy="2546350"/>
            <a:chOff x="5805354" y="2197100"/>
            <a:chExt cx="2717884" cy="2546351"/>
          </a:xfrm>
        </p:grpSpPr>
        <p:cxnSp>
          <p:nvCxnSpPr>
            <p:cNvPr id="236" name="Straight Arrow Connector 235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6062537" y="2205038"/>
              <a:ext cx="2460701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V="1">
              <a:off x="6083176" y="2197100"/>
              <a:ext cx="0" cy="2141539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5805354" y="3359150"/>
              <a:ext cx="271471" cy="0"/>
            </a:xfrm>
            <a:prstGeom prst="straightConnector1">
              <a:avLst/>
            </a:prstGeom>
            <a:ln w="44450"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>
              <a:off x="6070475" y="4721226"/>
              <a:ext cx="1746304" cy="0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>
              <a:extLst>
                <a:ext uri="{FF2B5EF4-FFF2-40B4-BE49-F238E27FC236}"/>
              </a:extLst>
            </p:cNvPr>
            <p:cNvCxnSpPr>
              <a:cxnSpLocks/>
            </p:cNvCxnSpPr>
            <p:nvPr/>
          </p:nvCxnSpPr>
          <p:spPr>
            <a:xfrm flipV="1">
              <a:off x="6081588" y="4411664"/>
              <a:ext cx="0" cy="331787"/>
            </a:xfrm>
            <a:prstGeom prst="straightConnector1">
              <a:avLst/>
            </a:prstGeom>
            <a:ln w="44450"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0" name="Rectangle: Rounded Corners 269">
            <a:extLst>
              <a:ext uri="{FF2B5EF4-FFF2-40B4-BE49-F238E27FC236}"/>
            </a:extLst>
          </p:cNvPr>
          <p:cNvSpPr/>
          <p:nvPr/>
        </p:nvSpPr>
        <p:spPr>
          <a:xfrm>
            <a:off x="7056564" y="3984657"/>
            <a:ext cx="723994" cy="64928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00" dirty="0"/>
              <a:t>Auroral precipitation/</a:t>
            </a:r>
          </a:p>
          <a:p>
            <a:pPr algn="ctr">
              <a:defRPr/>
            </a:pPr>
            <a:r>
              <a:rPr lang="en-GB" sz="1000" dirty="0"/>
              <a:t>Field-aligned current</a:t>
            </a:r>
          </a:p>
        </p:txBody>
      </p:sp>
      <p:cxnSp>
        <p:nvCxnSpPr>
          <p:cNvPr id="284" name="Straight Arrow Connector 283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 flipV="1">
            <a:off x="7430467" y="3835430"/>
            <a:ext cx="0" cy="149225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7430467" y="4633944"/>
            <a:ext cx="0" cy="333375"/>
          </a:xfrm>
          <a:prstGeom prst="straightConnector1">
            <a:avLst/>
          </a:prstGeom>
          <a:ln w="34925">
            <a:solidFill>
              <a:schemeClr val="accent3">
                <a:lumMod val="75000"/>
              </a:schemeClr>
            </a:solidFill>
            <a:headEnd w="lg" len="sm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9"/>
          <p:cNvSpPr txBox="1">
            <a:spLocks noChangeArrowheads="1"/>
          </p:cNvSpPr>
          <p:nvPr/>
        </p:nvSpPr>
        <p:spPr bwMode="auto">
          <a:xfrm>
            <a:off x="1691680" y="6413326"/>
            <a:ext cx="59046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Klimenko</a:t>
            </a:r>
            <a:r>
              <a:rPr 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et al.,</a:t>
            </a: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  <a:r>
              <a:rPr lang="en-US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, 2019; </a:t>
            </a:r>
            <a:r>
              <a:rPr lang="ru-RU" sz="20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Васильев и др., 2019</a:t>
            </a:r>
            <a:endParaRPr lang="en-US" sz="20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289">
            <a:extLst>
              <a:ext uri="{FF2B5EF4-FFF2-40B4-BE49-F238E27FC236}">
                <a16:creationId xmlns:a16="http://schemas.microsoft.com/office/drawing/2014/main" xmlns="" id="{2AFAEDD4-7688-41F0-B1F5-BB67B61F0ECD}"/>
              </a:ext>
            </a:extLst>
          </p:cNvPr>
          <p:cNvSpPr/>
          <p:nvPr/>
        </p:nvSpPr>
        <p:spPr>
          <a:xfrm>
            <a:off x="683568" y="951111"/>
            <a:ext cx="6410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E</a:t>
            </a:r>
            <a:r>
              <a:rPr lang="en-GB" sz="2400" b="1" dirty="0"/>
              <a:t>ntire </a:t>
            </a:r>
            <a:r>
              <a:rPr lang="en-GB" sz="2400" b="1" dirty="0">
                <a:solidFill>
                  <a:srgbClr val="FF0000"/>
                </a:solidFill>
              </a:rPr>
              <a:t>A</a:t>
            </a:r>
            <a:r>
              <a:rPr lang="en-GB" sz="2400" b="1" dirty="0"/>
              <a:t>tmosphere </a:t>
            </a:r>
            <a:r>
              <a:rPr lang="en-GB" sz="2400" b="1" dirty="0" err="1" smtClean="0">
                <a:solidFill>
                  <a:srgbClr val="FF0000"/>
                </a:solidFill>
              </a:rPr>
              <a:t>GL</a:t>
            </a:r>
            <a:r>
              <a:rPr lang="en-GB" sz="2400" b="1" dirty="0" err="1" smtClean="0"/>
              <a:t>obal</a:t>
            </a:r>
            <a:r>
              <a:rPr lang="en-GB" sz="2400" b="1" dirty="0" smtClean="0"/>
              <a:t> model</a:t>
            </a:r>
            <a:r>
              <a:rPr lang="ru-RU" sz="2400" b="1" dirty="0" smtClean="0"/>
              <a:t> </a:t>
            </a:r>
            <a:r>
              <a:rPr lang="en-US" sz="2400" b="1" dirty="0" smtClean="0"/>
              <a:t>(</a:t>
            </a:r>
            <a:r>
              <a:rPr lang="en-US" sz="2400" b="1" dirty="0" smtClean="0">
                <a:solidFill>
                  <a:srgbClr val="FF0000"/>
                </a:solidFill>
              </a:rPr>
              <a:t>EAGLE</a:t>
            </a:r>
            <a:r>
              <a:rPr lang="ru-RU" sz="2400" b="1" dirty="0" smtClean="0"/>
              <a:t>)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" y="-142847"/>
            <a:ext cx="915511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Преимущество внешнего зондирования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3" name="Picture 10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8350" y="930292"/>
            <a:ext cx="4565650" cy="231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9" y="473075"/>
            <a:ext cx="1692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Ионозонды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6858000" y="473075"/>
            <a:ext cx="228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день измерений РЗ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54089" y="3364251"/>
            <a:ext cx="91551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Глобальное покрытие и временное разрешение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8" name="Picture 2" descr="E:\diplome\__pic_ionosonde_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0303"/>
            <a:ext cx="45783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MyPassport\Conferences\Conference 2026\Апатиты_2026\2026-03-04_07-11-51.png"/>
          <p:cNvPicPr>
            <a:picLocks noChangeAspect="1" noChangeArrowheads="1"/>
          </p:cNvPicPr>
          <p:nvPr/>
        </p:nvPicPr>
        <p:blipFill>
          <a:blip r:embed="rId4" cstate="print"/>
          <a:srcRect l="15238" r="21227"/>
          <a:stretch>
            <a:fillRect/>
          </a:stretch>
        </p:blipFill>
        <p:spPr bwMode="auto">
          <a:xfrm>
            <a:off x="142844" y="3905281"/>
            <a:ext cx="4357718" cy="2865959"/>
          </a:xfrm>
          <a:prstGeom prst="rect">
            <a:avLst/>
          </a:prstGeom>
          <a:noFill/>
        </p:spPr>
      </p:pic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4500562" y="5810294"/>
            <a:ext cx="29289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минут </a:t>
            </a:r>
            <a:r>
              <a:rPr lang="ru-RU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измерений </a:t>
            </a:r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спутников </a:t>
            </a:r>
            <a:r>
              <a:rPr lang="ru-RU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Ионосфера-М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https://www.researchgate.net/publication/363934037/figure/fig2/AS:11431281251418057@1718223701296/The-International-Reference-Ionosphere-electron-density-profile-and-its-division-into-six_W640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www.researchgate.net/publication/363934037/figure/fig2/AS:11431281251418057@1718223701296/The-International-Reference-Ionosphere-electron-density-profile-and-its-division-into-six_W640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Users\maksi\Downloads\The-International-Reference-Ionosphere-electron-density-profile-and-its-division-into-six_W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3" y="3325897"/>
            <a:ext cx="1928793" cy="353210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475798" y="4209855"/>
            <a:ext cx="2786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внешней ионосфере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89A3DD5E-C5E0-056C-E140-62C8362778C8}"/>
              </a:ext>
            </a:extLst>
          </p:cNvPr>
          <p:cNvSpPr/>
          <p:nvPr/>
        </p:nvSpPr>
        <p:spPr>
          <a:xfrm>
            <a:off x="0" y="-6426"/>
            <a:ext cx="2915816" cy="6864427"/>
          </a:xfrm>
          <a:prstGeom prst="rect">
            <a:avLst/>
          </a:prstGeom>
          <a:solidFill>
            <a:srgbClr val="003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2F69755-2D86-4710-9DCA-F92915197D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78164" y="1872972"/>
            <a:ext cx="15992860" cy="6970221"/>
          </a:xfrm>
          <a:prstGeom prst="rect">
            <a:avLst/>
          </a:prstGeom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1520" y="2677949"/>
            <a:ext cx="3059832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2400" dirty="0"/>
              <a:t>Развиваемые модели </a:t>
            </a:r>
            <a:br>
              <a:rPr lang="ru-RU" sz="2400" dirty="0"/>
            </a:br>
            <a:r>
              <a:rPr lang="ru-RU" sz="2400" dirty="0"/>
              <a:t>КФ ИЗМИРАН</a:t>
            </a:r>
            <a:endParaRPr lang="en-US" sz="24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3689044" y="356662"/>
            <a:ext cx="4843396" cy="940247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/>
          <p:cNvSpPr txBox="1"/>
          <p:nvPr/>
        </p:nvSpPr>
        <p:spPr>
          <a:xfrm>
            <a:off x="3779912" y="356662"/>
            <a:ext cx="4682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Глобальная модель верхней атмосферы (ГСМ ТИП)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– визитная карточка КФ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ИЗМИРАН</a:t>
            </a: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 1988 г. под руководством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Намгаладзе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А.А.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6300192" y="1412776"/>
            <a:ext cx="2232248" cy="1680000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10" name="TextBox 9"/>
          <p:cNvSpPr txBox="1"/>
          <p:nvPr/>
        </p:nvSpPr>
        <p:spPr>
          <a:xfrm>
            <a:off x="6372200" y="1604802"/>
            <a:ext cx="2089964" cy="157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Глобальная модель всей атмосферы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EAGLE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от поверхности Земли до 100 000 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2017 г. под руководством Розанова Е.В.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3730764" y="1412776"/>
            <a:ext cx="2324565" cy="1680000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13" name="TextBox 12"/>
          <p:cNvSpPr txBox="1"/>
          <p:nvPr/>
        </p:nvSpPr>
        <p:spPr>
          <a:xfrm>
            <a:off x="3703320" y="1604802"/>
            <a:ext cx="23164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AMBER-</a:t>
            </a:r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Объединение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модели ГСМ ТИП и модели магнитосферы </a:t>
            </a:r>
            <a:r>
              <a:rPr lang="en-GB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GAMERA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в сотрудничестве в СПбГУ</a:t>
            </a:r>
            <a:endParaRPr lang="en-US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en-GB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6300192" y="3170073"/>
            <a:ext cx="2232248" cy="1680000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15" name="TextBox 14"/>
          <p:cNvSpPr txBox="1"/>
          <p:nvPr/>
        </p:nvSpPr>
        <p:spPr>
          <a:xfrm>
            <a:off x="6335688" y="3388583"/>
            <a:ext cx="2168236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Влияние  Глобальной Электрической Цепи на ионосферу и атмосферное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электричество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г. под руководством Денисенко В.В.</a:t>
            </a:r>
            <a:endParaRPr lang="en-US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3707909" y="3194620"/>
            <a:ext cx="2306309" cy="1680000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21" name="TextBox 20"/>
          <p:cNvSpPr txBox="1"/>
          <p:nvPr/>
        </p:nvSpPr>
        <p:spPr>
          <a:xfrm>
            <a:off x="3851925" y="3372170"/>
            <a:ext cx="2090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Модель </a:t>
            </a:r>
            <a:r>
              <a:rPr lang="en-GB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AtmoSym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гидродинамическая модель атмосферы высокого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разрешения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2017 г. под руководством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Кшевецкого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С.П.</a:t>
            </a:r>
            <a:endParaRPr lang="en-US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6300192" y="4955075"/>
            <a:ext cx="2229800" cy="1680000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23" name="TextBox 22"/>
          <p:cNvSpPr txBox="1"/>
          <p:nvPr/>
        </p:nvSpPr>
        <p:spPr>
          <a:xfrm>
            <a:off x="6335688" y="5047443"/>
            <a:ext cx="2194304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Модели расчета радиотрасс и волн цунами двухточечной задачи на основе вариационного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принципа</a:t>
            </a:r>
          </a:p>
          <a:p>
            <a:pPr lvl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2017 г. под руководством </a:t>
            </a:r>
            <a:r>
              <a:rPr 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Носикова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И.А.</a:t>
            </a:r>
            <a:endParaRPr lang="en-US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10">
            <a:extLst>
              <a:ext uri="{FF2B5EF4-FFF2-40B4-BE49-F238E27FC236}">
                <a16:creationId xmlns="" xmlns:a16="http://schemas.microsoft.com/office/drawing/2014/main" id="{CA559A6F-9E79-4D70-948C-A08C14CAD97C}"/>
              </a:ext>
            </a:extLst>
          </p:cNvPr>
          <p:cNvSpPr/>
          <p:nvPr/>
        </p:nvSpPr>
        <p:spPr>
          <a:xfrm>
            <a:off x="3715569" y="4979463"/>
            <a:ext cx="2324565" cy="1680000"/>
          </a:xfrm>
          <a:prstGeom prst="roundRect">
            <a:avLst>
              <a:gd name="adj" fmla="val 8412"/>
            </a:avLst>
          </a:prstGeom>
          <a:solidFill>
            <a:schemeClr val="bg1"/>
          </a:solidFill>
          <a:ln>
            <a:solidFill>
              <a:srgbClr val="003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/>
          </a:p>
        </p:txBody>
      </p:sp>
      <p:sp>
        <p:nvSpPr>
          <p:cNvPr id="25" name="TextBox 24"/>
          <p:cNvSpPr txBox="1"/>
          <p:nvPr/>
        </p:nvSpPr>
        <p:spPr>
          <a:xfrm>
            <a:off x="3851925" y="5253206"/>
            <a:ext cx="2126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Методы ассимиляции данных наблюдений</a:t>
            </a:r>
          </a:p>
        </p:txBody>
      </p:sp>
    </p:spTree>
    <p:extLst>
      <p:ext uri="{BB962C8B-B14F-4D97-AF65-F5344CB8AC3E}">
        <p14:creationId xmlns="" xmlns:p14="http://schemas.microsoft.com/office/powerpoint/2010/main" val="70931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files.school-collection.edu.ru/dlrstore/ca99741f-7760-4917-b068-45d6afe08f1a/files/018a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23938"/>
            <a:ext cx="9144000" cy="583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29540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Ионосферная погода - часть космической </a:t>
            </a: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" y="333375"/>
            <a:ext cx="76454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-114300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Ухудшение условий распространения радиоволн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etails are in the caption following the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786188"/>
            <a:ext cx="471487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4" descr="Details are in the caption following the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4" y="1060135"/>
            <a:ext cx="47196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4" descr="https://62e528761d0685343e1c-f3d1b99a743ffa4142d9d7f1978d9686.ssl.cf2.rackcdn.com/files/59826/width668/kkjwt48y-14115161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3939" y="2428875"/>
            <a:ext cx="4310062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Влияние ионосферной погоды на радиосвязь во время военной операции Анаконда в марте 2002</a:t>
            </a: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72707" name="Picture 6" descr="eit_284_20030317_1906_cor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787525"/>
            <a:ext cx="3754438" cy="3743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2708" name="Рисунок 13" descr="cor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625" y="1798638"/>
            <a:ext cx="3744913" cy="37449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2709" name="Прямоугольник 15"/>
          <p:cNvSpPr>
            <a:spLocks noChangeArrowheads="1"/>
          </p:cNvSpPr>
          <p:nvPr/>
        </p:nvSpPr>
        <p:spPr bwMode="auto">
          <a:xfrm>
            <a:off x="4864100" y="5657850"/>
            <a:ext cx="3779838" cy="684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900">
                <a:solidFill>
                  <a:srgbClr val="FF0000"/>
                </a:solidFill>
                <a:latin typeface="Calibri" pitchFamily="34" charset="0"/>
              </a:rPr>
              <a:t>Корональные выбросы</a:t>
            </a:r>
            <a:r>
              <a:rPr lang="ru-RU" sz="1900">
                <a:latin typeface="Calibri" pitchFamily="34" charset="0"/>
              </a:rPr>
              <a:t> –</a:t>
            </a:r>
          </a:p>
          <a:p>
            <a:pPr algn="ctr"/>
            <a:r>
              <a:rPr lang="ru-RU" sz="1900">
                <a:latin typeface="Calibri" pitchFamily="34" charset="0"/>
              </a:rPr>
              <a:t> </a:t>
            </a:r>
            <a:r>
              <a:rPr lang="en-US" sz="1900">
                <a:latin typeface="Calibri" pitchFamily="34" charset="0"/>
              </a:rPr>
              <a:t>Coronal Mass Ejections (CMEs)</a:t>
            </a:r>
            <a:endParaRPr lang="ru-RU" sz="1900">
              <a:latin typeface="Calibri" pitchFamily="34" charset="0"/>
            </a:endParaRPr>
          </a:p>
        </p:txBody>
      </p:sp>
      <p:sp>
        <p:nvSpPr>
          <p:cNvPr id="72710" name="Прямоугольник 17"/>
          <p:cNvSpPr>
            <a:spLocks noChangeArrowheads="1"/>
          </p:cNvSpPr>
          <p:nvPr/>
        </p:nvSpPr>
        <p:spPr bwMode="auto">
          <a:xfrm>
            <a:off x="571500" y="5641975"/>
            <a:ext cx="3779838" cy="6842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900">
                <a:solidFill>
                  <a:srgbClr val="FF0000"/>
                </a:solidFill>
                <a:latin typeface="Calibri" pitchFamily="34" charset="0"/>
              </a:rPr>
              <a:t>Высокоскоростные потоки из корональных дыр </a:t>
            </a:r>
            <a:r>
              <a:rPr lang="ru-RU" sz="1900">
                <a:latin typeface="Calibri" pitchFamily="34" charset="0"/>
              </a:rPr>
              <a:t>– </a:t>
            </a:r>
            <a:r>
              <a:rPr lang="en-US" sz="1900">
                <a:latin typeface="Calibri" pitchFamily="34" charset="0"/>
              </a:rPr>
              <a:t>CHs</a:t>
            </a:r>
            <a:endParaRPr lang="ru-RU" sz="1900">
              <a:latin typeface="Calibri" pitchFamily="34" charset="0"/>
            </a:endParaRPr>
          </a:p>
        </p:txBody>
      </p:sp>
      <p:sp>
        <p:nvSpPr>
          <p:cNvPr id="72711" name="Прямоугольник 18"/>
          <p:cNvSpPr>
            <a:spLocks noChangeArrowheads="1"/>
          </p:cNvSpPr>
          <p:nvPr/>
        </p:nvSpPr>
        <p:spPr bwMode="auto">
          <a:xfrm>
            <a:off x="4818063" y="1341438"/>
            <a:ext cx="382587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i="1">
                <a:solidFill>
                  <a:srgbClr val="0000FF"/>
                </a:solidFill>
                <a:cs typeface="Arial" pitchFamily="34" charset="0"/>
              </a:rPr>
              <a:t>спорадические</a:t>
            </a:r>
          </a:p>
        </p:txBody>
      </p:sp>
      <p:sp>
        <p:nvSpPr>
          <p:cNvPr id="72712" name="Прямоугольник 19"/>
          <p:cNvSpPr>
            <a:spLocks noChangeArrowheads="1"/>
          </p:cNvSpPr>
          <p:nvPr/>
        </p:nvSpPr>
        <p:spPr bwMode="auto">
          <a:xfrm>
            <a:off x="539750" y="1341438"/>
            <a:ext cx="38163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300" i="1">
                <a:solidFill>
                  <a:srgbClr val="0000FF"/>
                </a:solidFill>
                <a:cs typeface="Arial" pitchFamily="34" charset="0"/>
              </a:rPr>
              <a:t>рекуррентные</a:t>
            </a:r>
          </a:p>
        </p:txBody>
      </p:sp>
      <p:cxnSp>
        <p:nvCxnSpPr>
          <p:cNvPr id="22" name="Прямая со стрелкой 21"/>
          <p:cNvCxnSpPr>
            <a:endCxn id="72712" idx="0"/>
          </p:cNvCxnSpPr>
          <p:nvPr/>
        </p:nvCxnSpPr>
        <p:spPr>
          <a:xfrm flipH="1">
            <a:off x="2447925" y="836613"/>
            <a:ext cx="1116013" cy="504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72711" idx="0"/>
          </p:cNvCxnSpPr>
          <p:nvPr/>
        </p:nvCxnSpPr>
        <p:spPr>
          <a:xfrm>
            <a:off x="5508625" y="836613"/>
            <a:ext cx="1222375" cy="504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357188" y="428625"/>
            <a:ext cx="8434387" cy="431800"/>
          </a:xfrm>
          <a:prstGeom prst="roundRect">
            <a:avLst>
              <a:gd name="adj" fmla="val 17063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dirty="0">
                <a:solidFill>
                  <a:srgbClr val="0000FF"/>
                </a:solidFill>
                <a:cs typeface="Calibri" pitchFamily="34" charset="0"/>
              </a:rPr>
              <a:t>ВОЗМУЩЕНИЯ МЕЖПЛАНЕТНОЙ СРЕДЫ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ICAE_light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имченко_Ионозонд_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Glasten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имченко_Ионозонд_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Glasten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имченко_Ионозонд_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Glasten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2487</TotalTime>
  <Words>1249</Words>
  <Application>Microsoft Office PowerPoint</Application>
  <PresentationFormat>Экран (4:3)</PresentationFormat>
  <Paragraphs>317</Paragraphs>
  <Slides>42</Slides>
  <Notes>10</Notes>
  <HiddenSlides>0</HiddenSlides>
  <MMClips>1</MMClips>
  <ScaleCrop>false</ScaleCrop>
  <HeadingPairs>
    <vt:vector size="6" baseType="variant"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1" baseType="lpstr">
      <vt:lpstr>ICAE_light</vt:lpstr>
      <vt:lpstr>1_Тимченко_Ионозонд_1</vt:lpstr>
      <vt:lpstr>2_Тимченко_Ионозонд_1</vt:lpstr>
      <vt:lpstr>Тимченко_Ионозонд_1</vt:lpstr>
      <vt:lpstr>1_Начальная</vt:lpstr>
      <vt:lpstr>1_Тема Office</vt:lpstr>
      <vt:lpstr>4_Тема Office</vt:lpstr>
      <vt:lpstr>2_Оформление по умолчанию</vt:lpstr>
      <vt:lpstr>Plot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Геомагнитная буря 10 – 12 мая 2024 г. данные ионозонда «Парус-А»</vt:lpstr>
      <vt:lpstr>Слайд 29</vt:lpstr>
      <vt:lpstr>10 мая 2024 г. 20:00 UT: PJ и STEVE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Klimenko Maxim</cp:lastModifiedBy>
  <cp:revision>219</cp:revision>
  <dcterms:created xsi:type="dcterms:W3CDTF">2024-07-22T00:48:23Z</dcterms:created>
  <dcterms:modified xsi:type="dcterms:W3CDTF">2026-05-19T11:32:18Z</dcterms:modified>
</cp:coreProperties>
</file>